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57038-65D1-4D21-A6AB-01CE598087A7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2C2AB-A755-43D2-BA79-EBC799BA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2FD16-C4CB-4423-9D74-F105BA4B53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2286000" cy="280670"/>
          </a:xfrm>
          <a:prstGeom prst="rect">
            <a:avLst/>
          </a:prstGeom>
        </p:spPr>
        <p:txBody>
          <a:bodyPr/>
          <a:lstStyle>
            <a:lvl1pPr algn="l">
              <a:defRPr sz="900">
                <a:effectLst/>
              </a:defRPr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AFAD-C252-4627-975F-94C4157F91A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F90F27-A226-42C1-BC2C-F31AB3D89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E07EE-60C4-4809-B9DE-151A1CEAFF5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383B5-88C4-4179-8AB7-4D4148CD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jpe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28" Type="http://schemas.openxmlformats.org/officeDocument/2006/relationships/hyperlink" Target="http://en.wikipedia.org/wiki/File:11th_Avn_Shoulder_Sleeve_Insignia.png" TargetMode="External"/><Relationship Id="rId10" Type="http://schemas.openxmlformats.org/officeDocument/2006/relationships/image" Target="../media/image9.wmf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jpe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29" Type="http://schemas.openxmlformats.org/officeDocument/2006/relationships/hyperlink" Target="http://en.wikipedia.org/wiki/File:11th_Avn_Shoulder_Sleeve_Insignia.png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9.jpeg"/><Relationship Id="rId28" Type="http://schemas.openxmlformats.org/officeDocument/2006/relationships/image" Target="../media/image26.png"/><Relationship Id="rId10" Type="http://schemas.openxmlformats.org/officeDocument/2006/relationships/image" Target="../media/image9.wmf"/><Relationship Id="rId19" Type="http://schemas.openxmlformats.org/officeDocument/2006/relationships/image" Target="../media/image18.jpeg"/><Relationship Id="rId31" Type="http://schemas.openxmlformats.org/officeDocument/2006/relationships/image" Target="../media/image3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30.wmf"/><Relationship Id="rId30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0.png"/><Relationship Id="rId18" Type="http://schemas.openxmlformats.org/officeDocument/2006/relationships/image" Target="../media/image17.png"/><Relationship Id="rId3" Type="http://schemas.openxmlformats.org/officeDocument/2006/relationships/image" Target="../media/image7.png"/><Relationship Id="rId21" Type="http://schemas.openxmlformats.org/officeDocument/2006/relationships/image" Target="../media/image6.jpeg"/><Relationship Id="rId7" Type="http://schemas.openxmlformats.org/officeDocument/2006/relationships/image" Target="../media/image5.jpeg"/><Relationship Id="rId12" Type="http://schemas.openxmlformats.org/officeDocument/2006/relationships/image" Target="../media/image18.jpeg"/><Relationship Id="rId17" Type="http://schemas.openxmlformats.org/officeDocument/2006/relationships/image" Target="../media/image26.png"/><Relationship Id="rId25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5.jpe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14.png"/><Relationship Id="rId24" Type="http://schemas.openxmlformats.org/officeDocument/2006/relationships/image" Target="../media/image33.png"/><Relationship Id="rId5" Type="http://schemas.openxmlformats.org/officeDocument/2006/relationships/image" Target="../media/image2.jpeg"/><Relationship Id="rId15" Type="http://schemas.openxmlformats.org/officeDocument/2006/relationships/image" Target="../media/image24.png"/><Relationship Id="rId23" Type="http://schemas.openxmlformats.org/officeDocument/2006/relationships/hyperlink" Target="http://www.google.com/url?sa=i&amp;rct=j&amp;q=&amp;esrc=s&amp;source=images&amp;cd=&amp;cad=rja&amp;docid=zxE6h6CKpLnwpM&amp;tbnid=VO0KOeAe8vRNPM:&amp;ved=0CAUQjRw&amp;url=http://www.ebay.com/itm/US-ARMY-USA-ARIZONA-AZ-ARMY-NATIONAL-GUARD-AZNG-SUBDUED-PATCH-/110541650132&amp;ei=8KbpUsS0HoTooATB14CoCw&amp;bvm=bv.60444564,d.cGU&amp;psig=AFQjCNEhDYXVx2FTHkYQImiR17BpXOjORg&amp;ust=1391130728833392" TargetMode="External"/><Relationship Id="rId10" Type="http://schemas.openxmlformats.org/officeDocument/2006/relationships/image" Target="../media/image13.png"/><Relationship Id="rId19" Type="http://schemas.openxmlformats.org/officeDocument/2006/relationships/image" Target="../media/image9.wmf"/><Relationship Id="rId4" Type="http://schemas.openxmlformats.org/officeDocument/2006/relationships/image" Target="../media/image30.wmf"/><Relationship Id="rId9" Type="http://schemas.openxmlformats.org/officeDocument/2006/relationships/image" Target="../media/image11.png"/><Relationship Id="rId14" Type="http://schemas.openxmlformats.org/officeDocument/2006/relationships/image" Target="../media/image29.jpeg"/><Relationship Id="rId22" Type="http://schemas.openxmlformats.org/officeDocument/2006/relationships/image" Target="../media/image3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ctrTitle"/>
          </p:nvPr>
        </p:nvSpPr>
        <p:spPr>
          <a:xfrm>
            <a:off x="0" y="609600"/>
            <a:ext cx="9144000" cy="121920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AC/RC CAB and BCT </a:t>
            </a:r>
            <a:br>
              <a:rPr lang="en-US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Restructure Plan</a:t>
            </a:r>
            <a:br>
              <a:rPr lang="en-US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1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RC Formations generally cost 1/3 of what the AC costs.  This plan has 2 ARNG </a:t>
            </a:r>
            <a:r>
              <a:rPr lang="en-US" sz="1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Bdes</a:t>
            </a:r>
            <a:r>
              <a:rPr lang="en-US" sz="1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per AC </a:t>
            </a:r>
            <a:r>
              <a:rPr lang="en-US" sz="1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Bde</a:t>
            </a:r>
            <a:r>
              <a:rPr lang="en-US" sz="1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 a 1/3 – 2/3 ratio </a:t>
            </a:r>
            <a:endParaRPr lang="en-US" sz="1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152400" y="2514600"/>
            <a:ext cx="449580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National Guard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Aviation Proposal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noProof="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Reduce number of Combat Aviation Brigades from 21 to 18 (6 AC to 12 ARNG) as opposed to the AC plan to cut from 21 to 10 – </a:t>
            </a:r>
            <a:r>
              <a:rPr lang="en-US" b="1" noProof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Saves 8 CABs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Saves nearly $3 Billion more annually than the AC’s proposed plan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noProof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Saves almost $4 Billion annually </a:t>
            </a:r>
            <a:r>
              <a:rPr lang="en-US" b="1" noProof="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from the current Army Aviation Structure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300" b="1" noProof="0" dirty="0" smtClean="0">
              <a:solidFill>
                <a:prstClr val="black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4724400" y="2514600"/>
            <a:ext cx="434340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National Guard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BCT Proposal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noProof="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Reduce number of Brigade Combat Teams from 62 to 54 (18 AC to 36 ARNG) as opposed to the </a:t>
            </a:r>
            <a:r>
              <a:rPr lang="en-US" b="1" noProof="0" dirty="0" err="1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DoD</a:t>
            </a:r>
            <a:r>
              <a:rPr lang="en-US" b="1" noProof="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 plan to cut from 62 to 46 – </a:t>
            </a:r>
            <a:r>
              <a:rPr lang="en-US" b="1" noProof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Saves 8 BCTs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Saves over $400 Million more annually than the </a:t>
            </a:r>
            <a:r>
              <a:rPr lang="en-US" b="1" dirty="0" err="1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DoD</a:t>
            </a: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 proposed plan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noProof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Saves almost $4 Billion annually </a:t>
            </a:r>
            <a:r>
              <a:rPr lang="en-US" b="1" noProof="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from the current Army BCT Structure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300" b="1" noProof="0" dirty="0" smtClean="0">
              <a:solidFill>
                <a:prstClr val="black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0" y="533400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Plan Saves $7.62 Billion/year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And over $38 Billion/5 years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>
            <a:off x="0" y="3371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Aviation Commands By Echelon (Current)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3"/>
          <p:cNvGrpSpPr/>
          <p:nvPr/>
        </p:nvGrpSpPr>
        <p:grpSpPr>
          <a:xfrm>
            <a:off x="0" y="561975"/>
            <a:ext cx="9144000" cy="5950594"/>
            <a:chOff x="0" y="561975"/>
            <a:chExt cx="9144000" cy="5950594"/>
          </a:xfrm>
        </p:grpSpPr>
        <p:pic>
          <p:nvPicPr>
            <p:cNvPr id="93" name="Picture 2" descr="http://d3txltevsdcqal.cloudfront.net/media/catalog/product/cache/1/image/9df78eab33525d08d6e5fb8d27136e95/b/p/bp0358_10th_mountain_division_clear_decal_1.jpg"/>
            <p:cNvPicPr>
              <a:picLocks noChangeAspect="1" noChangeArrowheads="1"/>
            </p:cNvPicPr>
            <p:nvPr/>
          </p:nvPicPr>
          <p:blipFill>
            <a:blip r:embed="rId2" cstate="print"/>
            <a:srcRect l="14400" r="13440"/>
            <a:stretch>
              <a:fillRect/>
            </a:stretch>
          </p:blipFill>
          <p:spPr bwMode="auto">
            <a:xfrm>
              <a:off x="6324600" y="4191000"/>
              <a:ext cx="411480" cy="570233"/>
            </a:xfrm>
            <a:prstGeom prst="rect">
              <a:avLst/>
            </a:prstGeom>
            <a:noFill/>
          </p:spPr>
        </p:pic>
        <p:grpSp>
          <p:nvGrpSpPr>
            <p:cNvPr id="3" name="Group 109"/>
            <p:cNvGrpSpPr/>
            <p:nvPr/>
          </p:nvGrpSpPr>
          <p:grpSpPr>
            <a:xfrm>
              <a:off x="0" y="561975"/>
              <a:ext cx="9144000" cy="5950594"/>
              <a:chOff x="0" y="561975"/>
              <a:chExt cx="9144000" cy="5950594"/>
            </a:xfrm>
          </p:grpSpPr>
          <p:sp>
            <p:nvSpPr>
              <p:cNvPr id="53" name="Rectangle 7"/>
              <p:cNvSpPr>
                <a:spLocks noChangeArrowheads="1"/>
              </p:cNvSpPr>
              <p:nvPr/>
            </p:nvSpPr>
            <p:spPr bwMode="auto">
              <a:xfrm>
                <a:off x="0" y="561975"/>
                <a:ext cx="9144000" cy="2923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79375" tIns="38100" rIns="79375" bIns="38100">
                <a:spAutoFit/>
              </a:bodyPr>
              <a:lstStyle/>
              <a:p>
                <a:pPr indent="-279400" algn="ctr" defTabSz="779463" eaLnBrk="0" fontAlgn="base" hangingPunct="0">
                  <a:spcBef>
                    <a:spcPct val="0"/>
                  </a:spcBef>
                  <a:spcAft>
                    <a:spcPts val="1800"/>
                  </a:spcAft>
                  <a:buClr>
                    <a:srgbClr val="FC0128"/>
                  </a:buClr>
                  <a:buSzPct val="200000"/>
                  <a:tabLst>
                    <a:tab pos="393700" algn="l"/>
                  </a:tabLst>
                </a:pPr>
                <a:r>
                  <a:rPr lang="en-US" sz="1400" b="1" u="sng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Theater (5)</a:t>
                </a:r>
                <a:endParaRPr lang="en-US" sz="1400" b="1" u="sng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7"/>
              <p:cNvSpPr>
                <a:spLocks noChangeArrowheads="1"/>
              </p:cNvSpPr>
              <p:nvPr/>
            </p:nvSpPr>
            <p:spPr bwMode="auto">
              <a:xfrm>
                <a:off x="1447800" y="2133600"/>
                <a:ext cx="2209800" cy="2923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79375" tIns="38100" rIns="79375" bIns="38100">
                <a:spAutoFit/>
              </a:bodyPr>
              <a:lstStyle/>
              <a:p>
                <a:pPr indent="-279400" algn="ctr" defTabSz="779463" eaLnBrk="0" fontAlgn="base" hangingPunct="0">
                  <a:spcBef>
                    <a:spcPct val="0"/>
                  </a:spcBef>
                  <a:spcAft>
                    <a:spcPts val="1800"/>
                  </a:spcAft>
                  <a:buClr>
                    <a:srgbClr val="FC0128"/>
                  </a:buClr>
                  <a:buSzPct val="200000"/>
                  <a:tabLst>
                    <a:tab pos="393700" algn="l"/>
                  </a:tabLst>
                </a:pPr>
                <a:r>
                  <a:rPr lang="en-US" sz="1400" b="1" u="sng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Corps (2)</a:t>
                </a:r>
                <a:endParaRPr lang="en-US" sz="1400" b="1" u="sng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tangle 7"/>
              <p:cNvSpPr>
                <a:spLocks noChangeArrowheads="1"/>
              </p:cNvSpPr>
              <p:nvPr/>
            </p:nvSpPr>
            <p:spPr bwMode="auto">
              <a:xfrm>
                <a:off x="2209800" y="3760572"/>
                <a:ext cx="4724400" cy="2923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79375" tIns="38100" rIns="79375" bIns="38100">
                <a:spAutoFit/>
              </a:bodyPr>
              <a:lstStyle/>
              <a:p>
                <a:pPr indent="-279400" algn="ctr" defTabSz="779463" eaLnBrk="0" fontAlgn="base" hangingPunct="0">
                  <a:spcBef>
                    <a:spcPct val="0"/>
                  </a:spcBef>
                  <a:spcAft>
                    <a:spcPts val="1800"/>
                  </a:spcAft>
                  <a:buClr>
                    <a:srgbClr val="FC0128"/>
                  </a:buClr>
                  <a:buSzPct val="200000"/>
                  <a:tabLst>
                    <a:tab pos="393700" algn="l"/>
                  </a:tabLst>
                </a:pPr>
                <a:r>
                  <a:rPr lang="en-US" sz="1400" b="1" u="sng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Division (18)</a:t>
                </a:r>
                <a:endParaRPr lang="en-US" sz="1400" b="1" u="sng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>
                <a:off x="266700" y="2163270"/>
                <a:ext cx="86106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 96"/>
              <p:cNvGrpSpPr/>
              <p:nvPr/>
            </p:nvGrpSpPr>
            <p:grpSpPr>
              <a:xfrm>
                <a:off x="1431128" y="2438400"/>
                <a:ext cx="7636672" cy="4074169"/>
                <a:chOff x="1424384" y="2438400"/>
                <a:chExt cx="7636672" cy="4074169"/>
              </a:xfrm>
            </p:grpSpPr>
            <p:grpSp>
              <p:nvGrpSpPr>
                <p:cNvPr id="5" name="Group 60"/>
                <p:cNvGrpSpPr/>
                <p:nvPr/>
              </p:nvGrpSpPr>
              <p:grpSpPr>
                <a:xfrm>
                  <a:off x="2660256" y="2438400"/>
                  <a:ext cx="1040076" cy="1178569"/>
                  <a:chOff x="3299752" y="2248134"/>
                  <a:chExt cx="1425961" cy="1615839"/>
                </a:xfrm>
              </p:grpSpPr>
              <p:pic>
                <p:nvPicPr>
                  <p:cNvPr id="25" name="Picture 2" descr="C:\Users\kent.may\Desktop\16 AVN BDE ssi A clr (5)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D"/>
                      </a:clrFrom>
                      <a:clrTo>
                        <a:srgbClr val="FFFFFD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717634" y="2248134"/>
                    <a:ext cx="654627" cy="8001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26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299752" y="3188379"/>
                    <a:ext cx="1425961" cy="67559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16th CAB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(Medium / AC)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JBLM, WA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" name="Group 63"/>
                <p:cNvGrpSpPr/>
                <p:nvPr/>
              </p:nvGrpSpPr>
              <p:grpSpPr>
                <a:xfrm>
                  <a:off x="7867092" y="5410201"/>
                  <a:ext cx="1193964" cy="1102368"/>
                  <a:chOff x="3248251" y="7737499"/>
                  <a:chExt cx="1636943" cy="1511363"/>
                </a:xfrm>
              </p:grpSpPr>
              <p:pic>
                <p:nvPicPr>
                  <p:cNvPr id="31" name="Picture 304" descr="SSI, 101 Airborne Division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765937" y="7737499"/>
                    <a:ext cx="596900" cy="8493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32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248251" y="8573271"/>
                    <a:ext cx="1636943" cy="67559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159th ABN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(Medium / AC)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Ft. Campbell, KY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7" name="Group 51"/>
                <p:cNvGrpSpPr/>
                <p:nvPr/>
              </p:nvGrpSpPr>
              <p:grpSpPr>
                <a:xfrm>
                  <a:off x="1424384" y="2438400"/>
                  <a:ext cx="931072" cy="1178568"/>
                  <a:chOff x="335024" y="786446"/>
                  <a:chExt cx="1276513" cy="1615838"/>
                </a:xfrm>
              </p:grpSpPr>
              <p:pic>
                <p:nvPicPr>
                  <p:cNvPr id="100" name="Picture 277" descr="SSI, 12 Aviation Brigade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71294" y="786446"/>
                    <a:ext cx="562427" cy="8239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01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35024" y="1726690"/>
                    <a:ext cx="1276513" cy="67559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12th CAB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(Heavy / AC)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Germany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8" name="Group 96"/>
              <p:cNvGrpSpPr/>
              <p:nvPr/>
            </p:nvGrpSpPr>
            <p:grpSpPr>
              <a:xfrm>
                <a:off x="27412" y="4191000"/>
                <a:ext cx="8964188" cy="2321569"/>
                <a:chOff x="27412" y="4191000"/>
                <a:chExt cx="8964188" cy="2321569"/>
              </a:xfrm>
            </p:grpSpPr>
            <p:pic>
              <p:nvPicPr>
                <p:cNvPr id="94" name="Picture 2" descr="C:\Users\kent.may\Desktop\Picture6.jp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305800" y="4191000"/>
                  <a:ext cx="516323" cy="534152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9" name="Group 113"/>
                <p:cNvGrpSpPr/>
                <p:nvPr/>
              </p:nvGrpSpPr>
              <p:grpSpPr>
                <a:xfrm>
                  <a:off x="27412" y="4191000"/>
                  <a:ext cx="8964188" cy="2321569"/>
                  <a:chOff x="44504" y="4216638"/>
                  <a:chExt cx="8964188" cy="2321569"/>
                </a:xfrm>
              </p:grpSpPr>
              <p:grpSp>
                <p:nvGrpSpPr>
                  <p:cNvPr id="10" name="Group 53"/>
                  <p:cNvGrpSpPr/>
                  <p:nvPr/>
                </p:nvGrpSpPr>
                <p:grpSpPr>
                  <a:xfrm>
                    <a:off x="5039355" y="4216638"/>
                    <a:ext cx="1073737" cy="1066800"/>
                    <a:chOff x="7475870" y="1015932"/>
                    <a:chExt cx="1472110" cy="1462602"/>
                  </a:xfrm>
                </p:grpSpPr>
                <p:pic>
                  <p:nvPicPr>
                    <p:cNvPr id="102" name="Picture 279" descr="10 ID Patch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7" cstate="print">
                      <a:clrChange>
                        <a:clrFrom>
                          <a:srgbClr val="FEFEFE"/>
                        </a:clrFrom>
                        <a:clrTo>
                          <a:srgbClr val="FEFE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798799" y="1015932"/>
                      <a:ext cx="822959" cy="83349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03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75870" y="1802940"/>
                      <a:ext cx="1472110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(Heavy / 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Ft. Carson, CO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1" name="Group 61"/>
                  <p:cNvGrpSpPr/>
                  <p:nvPr/>
                </p:nvGrpSpPr>
                <p:grpSpPr>
                  <a:xfrm>
                    <a:off x="7027492" y="4216638"/>
                    <a:ext cx="1080150" cy="1066800"/>
                    <a:chOff x="15909427" y="775356"/>
                    <a:chExt cx="1480903" cy="1462602"/>
                  </a:xfrm>
                </p:grpSpPr>
                <p:pic>
                  <p:nvPicPr>
                    <p:cNvPr id="27" name="Picture 160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6327312" y="775356"/>
                      <a:ext cx="647700" cy="77628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8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09427" y="1562364"/>
                      <a:ext cx="1480903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(Medium / 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Schofield , HI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2" name="Group 62"/>
                  <p:cNvGrpSpPr/>
                  <p:nvPr/>
                </p:nvGrpSpPr>
                <p:grpSpPr>
                  <a:xfrm>
                    <a:off x="5732092" y="5435838"/>
                    <a:ext cx="1040076" cy="1102368"/>
                    <a:chOff x="14055562" y="2446898"/>
                    <a:chExt cx="1425961" cy="1511367"/>
                  </a:xfrm>
                </p:grpSpPr>
                <p:pic>
                  <p:nvPicPr>
                    <p:cNvPr id="29" name="Picture 276" descr="ssi, 82 Airborne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4473447" y="2446898"/>
                      <a:ext cx="563563" cy="7810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55562" y="3282671"/>
                      <a:ext cx="1425961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82nd ABN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(Medium / 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Ft. Bragg, NC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3" name="Group 64"/>
                  <p:cNvGrpSpPr/>
                  <p:nvPr/>
                </p:nvGrpSpPr>
                <p:grpSpPr>
                  <a:xfrm>
                    <a:off x="6601310" y="5435836"/>
                    <a:ext cx="1416782" cy="1102369"/>
                    <a:chOff x="7177263" y="3894703"/>
                    <a:chExt cx="1942429" cy="1511370"/>
                  </a:xfrm>
                </p:grpSpPr>
                <p:pic>
                  <p:nvPicPr>
                    <p:cNvPr id="33" name="Picture 304" descr="SSI, 101 Airborne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895964" y="3894703"/>
                      <a:ext cx="596900" cy="84931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4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77263" y="4730478"/>
                      <a:ext cx="1942429" cy="675595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101st ABN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(Full-Spectrum / 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Ft. Campbell, KY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4" name="Group 65"/>
                  <p:cNvGrpSpPr/>
                  <p:nvPr/>
                </p:nvGrpSpPr>
                <p:grpSpPr>
                  <a:xfrm>
                    <a:off x="882702" y="5512038"/>
                    <a:ext cx="791611" cy="1026168"/>
                    <a:chOff x="-717922" y="3999171"/>
                    <a:chExt cx="1085311" cy="1406895"/>
                  </a:xfrm>
                </p:grpSpPr>
                <p:pic>
                  <p:nvPicPr>
                    <p:cNvPr id="35" name="Picture 251"/>
                    <p:cNvPicPr>
                      <a:picLocks noChangeArrowheads="1"/>
                    </p:cNvPicPr>
                    <p:nvPr/>
                  </p:nvPicPr>
                  <p:blipFill>
                    <a:blip r:embed="rId10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-504233" y="3999171"/>
                      <a:ext cx="688975" cy="701675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6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717922" y="4730472"/>
                      <a:ext cx="1085311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MN ARNG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5" name="Group 66"/>
                  <p:cNvGrpSpPr/>
                  <p:nvPr/>
                </p:nvGrpSpPr>
                <p:grpSpPr>
                  <a:xfrm>
                    <a:off x="1717697" y="5512038"/>
                    <a:ext cx="798023" cy="1026169"/>
                    <a:chOff x="701333" y="3999167"/>
                    <a:chExt cx="1094102" cy="1406894"/>
                  </a:xfrm>
                </p:grpSpPr>
                <p:pic>
                  <p:nvPicPr>
                    <p:cNvPr id="37" name="Picture 272" descr="SSI, 35th Infantry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905128" y="3999167"/>
                      <a:ext cx="703262" cy="6857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8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1333" y="4730468"/>
                      <a:ext cx="1094102" cy="67559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 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 ARNG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6" name="Group 67"/>
                  <p:cNvGrpSpPr/>
                  <p:nvPr/>
                </p:nvGrpSpPr>
                <p:grpSpPr>
                  <a:xfrm>
                    <a:off x="2645506" y="5435837"/>
                    <a:ext cx="754741" cy="1097940"/>
                    <a:chOff x="2474130" y="3894714"/>
                    <a:chExt cx="1034760" cy="1505302"/>
                  </a:xfrm>
                </p:grpSpPr>
                <p:pic>
                  <p:nvPicPr>
                    <p:cNvPr id="39" name="Picture 2" descr="427px-36th_Infantry_Division_SSIsvg.png image by XtragicFever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631507" y="3894714"/>
                      <a:ext cx="566177" cy="794244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4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4130" y="4724419"/>
                      <a:ext cx="1034760" cy="675597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TX ARNG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7" name="Group 68"/>
                  <p:cNvGrpSpPr/>
                  <p:nvPr/>
                </p:nvGrpSpPr>
                <p:grpSpPr>
                  <a:xfrm>
                    <a:off x="3522292" y="5548474"/>
                    <a:ext cx="746726" cy="989733"/>
                    <a:chOff x="3859493" y="4049104"/>
                    <a:chExt cx="1023771" cy="1356934"/>
                  </a:xfrm>
                </p:grpSpPr>
                <p:pic>
                  <p:nvPicPr>
                    <p:cNvPr id="41" name="Picture 266" descr="SSI, 38th Infantry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009472" y="4049104"/>
                      <a:ext cx="685799" cy="68134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42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59493" y="4730448"/>
                      <a:ext cx="1023771" cy="67559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 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 ARNG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8" name="Group 69"/>
                  <p:cNvGrpSpPr/>
                  <p:nvPr/>
                </p:nvGrpSpPr>
                <p:grpSpPr>
                  <a:xfrm>
                    <a:off x="4242715" y="5512041"/>
                    <a:ext cx="777184" cy="1026165"/>
                    <a:chOff x="5057536" y="3999138"/>
                    <a:chExt cx="1065531" cy="1406876"/>
                  </a:xfrm>
                </p:grpSpPr>
                <p:pic>
                  <p:nvPicPr>
                    <p:cNvPr id="43" name="Picture 2" descr="http://upload.wikimedia.org/wikipedia/en/thumb/1/17/40th_Infantry_Division_SSI.svg/190px-40th_Infantry_Division_SSI.svg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5222623" y="3999138"/>
                      <a:ext cx="727693" cy="731514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44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57536" y="4730427"/>
                      <a:ext cx="1065531" cy="675587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 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 ARNG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23" name="Group 70"/>
                  <p:cNvGrpSpPr/>
                  <p:nvPr/>
                </p:nvGrpSpPr>
                <p:grpSpPr>
                  <a:xfrm>
                    <a:off x="5008723" y="5447705"/>
                    <a:ext cx="769169" cy="1086072"/>
                    <a:chOff x="-4486152" y="5486400"/>
                    <a:chExt cx="1054541" cy="1489024"/>
                  </a:xfrm>
                </p:grpSpPr>
                <p:pic>
                  <p:nvPicPr>
                    <p:cNvPr id="45" name="Picture 9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4330172" y="5486400"/>
                      <a:ext cx="793654" cy="79365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46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4486152" y="6299830"/>
                      <a:ext cx="1054541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42nd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NY ARNG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47" name="Group 50"/>
                  <p:cNvGrpSpPr/>
                  <p:nvPr/>
                </p:nvGrpSpPr>
                <p:grpSpPr>
                  <a:xfrm>
                    <a:off x="133034" y="4247171"/>
                    <a:ext cx="931072" cy="1036267"/>
                    <a:chOff x="94352" y="1057794"/>
                    <a:chExt cx="1276514" cy="1420740"/>
                  </a:xfrm>
                </p:grpSpPr>
                <p:sp>
                  <p:nvSpPr>
                    <p:cNvPr id="95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352" y="1802941"/>
                      <a:ext cx="1276514" cy="67559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1st AD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(Heavy / 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Ft. Bliss, TX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pic>
                  <p:nvPicPr>
                    <p:cNvPr id="96" name="Picture 278" descr="101 ABN Div Patch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 cstate="print">
                      <a:clrChange>
                        <a:clrFrom>
                          <a:srgbClr val="F9FFFF"/>
                        </a:clrFrom>
                        <a:clrTo>
                          <a:srgbClr val="F9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89708" y="1057794"/>
                      <a:ext cx="685800" cy="69910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grpSp>
                <p:nvGrpSpPr>
                  <p:cNvPr id="48" name="Group 49"/>
                  <p:cNvGrpSpPr/>
                  <p:nvPr/>
                </p:nvGrpSpPr>
                <p:grpSpPr>
                  <a:xfrm>
                    <a:off x="1133864" y="4271244"/>
                    <a:ext cx="932673" cy="1012194"/>
                    <a:chOff x="1388653" y="1090798"/>
                    <a:chExt cx="1278710" cy="1387736"/>
                  </a:xfrm>
                </p:grpSpPr>
                <p:pic>
                  <p:nvPicPr>
                    <p:cNvPr id="98" name="Picture 214" descr="SSI, 1st Cavalry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87033" y="1090798"/>
                      <a:ext cx="481951" cy="6330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99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88653" y="1802940"/>
                      <a:ext cx="1278710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1st CAV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(Heavy / 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Ft. Hood, TX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05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8026324" y="4790670"/>
                    <a:ext cx="982368" cy="49276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28th ID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(Exp / ARNG)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PA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49" name="Group 55"/>
                  <p:cNvGrpSpPr/>
                  <p:nvPr/>
                </p:nvGrpSpPr>
                <p:grpSpPr>
                  <a:xfrm>
                    <a:off x="44504" y="5588237"/>
                    <a:ext cx="791610" cy="949969"/>
                    <a:chOff x="189859" y="2896421"/>
                    <a:chExt cx="1085311" cy="1302425"/>
                  </a:xfrm>
                </p:grpSpPr>
                <p:pic>
                  <p:nvPicPr>
                    <p:cNvPr id="106" name="Picture 256" descr="SSI, 29th Infantry Division 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65689" y="2896421"/>
                      <a:ext cx="619869" cy="6198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07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9859" y="3523252"/>
                      <a:ext cx="1085311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 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MD ARNG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50" name="Group 56"/>
                  <p:cNvGrpSpPr/>
                  <p:nvPr/>
                </p:nvGrpSpPr>
                <p:grpSpPr>
                  <a:xfrm>
                    <a:off x="2025016" y="4292837"/>
                    <a:ext cx="1040076" cy="990599"/>
                    <a:chOff x="-4669160" y="2634884"/>
                    <a:chExt cx="1425961" cy="1358129"/>
                  </a:xfrm>
                </p:grpSpPr>
                <p:pic>
                  <p:nvPicPr>
                    <p:cNvPr id="108" name="Picture 2" descr="1st Infantry Division Shoulder Sleeve Insignia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9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  <a:lum bright="1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4170206" y="2634884"/>
                      <a:ext cx="509121" cy="696219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109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4669160" y="3317421"/>
                      <a:ext cx="1425961" cy="6755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1st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(Medium / 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Ft. Riley, KS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51" name="Group 57"/>
                  <p:cNvGrpSpPr/>
                  <p:nvPr/>
                </p:nvGrpSpPr>
                <p:grpSpPr>
                  <a:xfrm>
                    <a:off x="3015616" y="4292838"/>
                    <a:ext cx="1040076" cy="990600"/>
                    <a:chOff x="-3127741" y="2634886"/>
                    <a:chExt cx="1425960" cy="1358130"/>
                  </a:xfrm>
                </p:grpSpPr>
                <p:pic>
                  <p:nvPicPr>
                    <p:cNvPr id="19" name="Picture 277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2746499" y="2634886"/>
                      <a:ext cx="706694" cy="6572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3127741" y="3317422"/>
                      <a:ext cx="1425960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2nd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(Medium / 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Korea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52" name="Group 59"/>
                  <p:cNvGrpSpPr/>
                  <p:nvPr/>
                </p:nvGrpSpPr>
                <p:grpSpPr>
                  <a:xfrm>
                    <a:off x="3968603" y="4292839"/>
                    <a:ext cx="1153889" cy="990600"/>
                    <a:chOff x="-1975037" y="2634887"/>
                    <a:chExt cx="1582000" cy="1358129"/>
                  </a:xfrm>
                </p:grpSpPr>
                <p:pic>
                  <p:nvPicPr>
                    <p:cNvPr id="21" name="Picture 277" descr="SSI, 3d Infantry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1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-1542224" y="2634887"/>
                      <a:ext cx="622300" cy="62230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2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975037" y="3317423"/>
                      <a:ext cx="1582000" cy="67559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3rd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(Medium / 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Hunter AAF, GA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4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6036892" y="4790671"/>
                    <a:ext cx="1040076" cy="49276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10th MTN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(Medium / AC)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Ft. Drum, NY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cxnSp>
            <p:nvCxnSpPr>
              <p:cNvPr id="112" name="Straight Connector 111"/>
              <p:cNvCxnSpPr/>
              <p:nvPr/>
            </p:nvCxnSpPr>
            <p:spPr>
              <a:xfrm>
                <a:off x="266700" y="3747198"/>
                <a:ext cx="86106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" name="Group 120"/>
              <p:cNvGrpSpPr/>
              <p:nvPr/>
            </p:nvGrpSpPr>
            <p:grpSpPr>
              <a:xfrm>
                <a:off x="2368829" y="914400"/>
                <a:ext cx="5670541" cy="2702566"/>
                <a:chOff x="1473529" y="914400"/>
                <a:chExt cx="5670541" cy="2702566"/>
              </a:xfrm>
            </p:grpSpPr>
            <p:grpSp>
              <p:nvGrpSpPr>
                <p:cNvPr id="55" name="Group 81"/>
                <p:cNvGrpSpPr/>
                <p:nvPr/>
              </p:nvGrpSpPr>
              <p:grpSpPr>
                <a:xfrm>
                  <a:off x="6267500" y="2465577"/>
                  <a:ext cx="876570" cy="1151389"/>
                  <a:chOff x="5234831" y="7252154"/>
                  <a:chExt cx="1201790" cy="1578579"/>
                </a:xfrm>
              </p:grpSpPr>
              <p:pic>
                <p:nvPicPr>
                  <p:cNvPr id="72" name="Picture 293" descr="244th Aviation Brigade"/>
                  <p:cNvPicPr>
                    <a:picLocks noChangeAspect="1" noChangeArrowheads="1"/>
                  </p:cNvPicPr>
                  <p:nvPr/>
                </p:nvPicPr>
                <p:blipFill>
                  <a:blip r:embed="rId2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95927" y="7252154"/>
                    <a:ext cx="574674" cy="7985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3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5234831" y="8155139"/>
                    <a:ext cx="1201790" cy="67559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244th TAB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(USAR)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NJ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6" name="Group 82"/>
                <p:cNvGrpSpPr/>
                <p:nvPr/>
              </p:nvGrpSpPr>
              <p:grpSpPr>
                <a:xfrm>
                  <a:off x="3335877" y="914400"/>
                  <a:ext cx="798023" cy="1206928"/>
                  <a:chOff x="5038791" y="5125439"/>
                  <a:chExt cx="1094105" cy="1654717"/>
                </a:xfrm>
              </p:grpSpPr>
              <p:pic>
                <p:nvPicPr>
                  <p:cNvPr id="74" name="Picture 4" descr="77AviationBdeSSI"/>
                  <p:cNvPicPr>
                    <a:picLocks noChangeAspect="1" noChangeArrowheads="1"/>
                  </p:cNvPicPr>
                  <p:nvPr/>
                </p:nvPicPr>
                <p:blipFill>
                  <a:blip r:embed="rId2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150849" y="5125439"/>
                    <a:ext cx="877560" cy="87756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75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5038791" y="6086628"/>
                    <a:ext cx="1094105" cy="6935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77th TAB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(ARNG)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AR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7" name="Group 83"/>
                <p:cNvGrpSpPr/>
                <p:nvPr/>
              </p:nvGrpSpPr>
              <p:grpSpPr>
                <a:xfrm>
                  <a:off x="4324130" y="914400"/>
                  <a:ext cx="876570" cy="1206919"/>
                  <a:chOff x="6514878" y="5125450"/>
                  <a:chExt cx="1201788" cy="1654708"/>
                </a:xfrm>
              </p:grpSpPr>
              <p:pic>
                <p:nvPicPr>
                  <p:cNvPr id="76" name="Picture 2" descr="http://upload.wikimedia.org/wikipedia/commons/5/56/185_Theater_Avn_Bde.jpg"/>
                  <p:cNvPicPr>
                    <a:picLocks noChangeAspect="1" noChangeArrowheads="1"/>
                  </p:cNvPicPr>
                  <p:nvPr/>
                </p:nvPicPr>
                <p:blipFill>
                  <a:blip r:embed="rId24" cstate="print">
                    <a:clrChange>
                      <a:clrFrom>
                        <a:srgbClr val="FCFFFF"/>
                      </a:clrFrom>
                      <a:clrTo>
                        <a:srgbClr val="FC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779906" y="5125450"/>
                    <a:ext cx="623350" cy="8826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77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6514878" y="6086631"/>
                    <a:ext cx="1201788" cy="6935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185th TAB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(ARNG)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MS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8" name="Group 84"/>
                <p:cNvGrpSpPr/>
                <p:nvPr/>
              </p:nvGrpSpPr>
              <p:grpSpPr>
                <a:xfrm>
                  <a:off x="5162331" y="978408"/>
                  <a:ext cx="876569" cy="1127643"/>
                  <a:chOff x="6579885" y="5213177"/>
                  <a:chExt cx="1201790" cy="1546009"/>
                </a:xfrm>
              </p:grpSpPr>
              <p:pic>
                <p:nvPicPr>
                  <p:cNvPr id="78" name="Picture 124" descr="North Carolina State Army National Guard Shoulder Sleeve Insignia"/>
                  <p:cNvPicPr>
                    <a:picLocks noChangeAspect="1" noChangeArrowheads="1"/>
                  </p:cNvPicPr>
                  <p:nvPr/>
                </p:nvPicPr>
                <p:blipFill>
                  <a:blip r:embed="rId2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878075" y="5213177"/>
                    <a:ext cx="590184" cy="85248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9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6579885" y="6065658"/>
                    <a:ext cx="1201790" cy="6935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449th TAB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(ARNG)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NC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9" name="Group 85"/>
                <p:cNvGrpSpPr/>
                <p:nvPr/>
              </p:nvGrpSpPr>
              <p:grpSpPr>
                <a:xfrm>
                  <a:off x="1473529" y="985687"/>
                  <a:ext cx="983971" cy="1122556"/>
                  <a:chOff x="7672824" y="5123617"/>
                  <a:chExt cx="1349040" cy="1539044"/>
                </a:xfrm>
              </p:grpSpPr>
              <p:pic>
                <p:nvPicPr>
                  <p:cNvPr id="80" name="Picture 112" descr="63d Aviation Brigade Shoulder Sleeve Insignia"/>
                  <p:cNvPicPr>
                    <a:picLocks noChangeAspect="1" noChangeArrowheads="1"/>
                  </p:cNvPicPr>
                  <p:nvPr/>
                </p:nvPicPr>
                <p:blipFill>
                  <a:blip r:embed="rId2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068362" y="5123617"/>
                    <a:ext cx="640080" cy="8614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81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7672824" y="5987067"/>
                    <a:ext cx="1349040" cy="67559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63rd TAB (-)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(ARNG)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KY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pic>
        <p:nvPicPr>
          <p:cNvPr id="97" name="Picture 117" descr="66th Aviation Command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505200" y="914400"/>
            <a:ext cx="44767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Rectangle 224"/>
          <p:cNvSpPr>
            <a:spLocks noChangeArrowheads="1"/>
          </p:cNvSpPr>
          <p:nvPr/>
        </p:nvSpPr>
        <p:spPr bwMode="auto">
          <a:xfrm>
            <a:off x="3316777" y="1600200"/>
            <a:ext cx="798023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66th TAC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(ARNG)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Picture 10" descr="11th Avn Shoulder Sleeve Insignia.png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019800" y="2471607"/>
            <a:ext cx="530980" cy="576393"/>
          </a:xfrm>
          <a:prstGeom prst="rect">
            <a:avLst/>
          </a:prstGeom>
          <a:noFill/>
        </p:spPr>
      </p:pic>
      <p:sp>
        <p:nvSpPr>
          <p:cNvPr id="111" name="Rectangle 224"/>
          <p:cNvSpPr>
            <a:spLocks noChangeArrowheads="1"/>
          </p:cNvSpPr>
          <p:nvPr/>
        </p:nvSpPr>
        <p:spPr bwMode="auto">
          <a:xfrm>
            <a:off x="5907577" y="3124200"/>
            <a:ext cx="798023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11th TAC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(USAR)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KY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7"/>
          <p:cNvSpPr>
            <a:spLocks noChangeArrowheads="1"/>
          </p:cNvSpPr>
          <p:nvPr/>
        </p:nvSpPr>
        <p:spPr bwMode="auto">
          <a:xfrm>
            <a:off x="4572000" y="2133600"/>
            <a:ext cx="4724400" cy="292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79375" tIns="38100" rIns="79375" bIns="38100">
            <a:spAutoFit/>
          </a:bodyPr>
          <a:lstStyle/>
          <a:p>
            <a:pPr indent="-279400" algn="ctr" defTabSz="779463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FC0128"/>
              </a:buClr>
              <a:buSzPct val="200000"/>
              <a:tabLst>
                <a:tab pos="393700" algn="l"/>
              </a:tabLst>
            </a:pPr>
            <a:r>
              <a:rPr lang="en-US" sz="14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USAR (2)</a:t>
            </a:r>
            <a:endParaRPr lang="en-US" sz="1400" b="1" u="sng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" name="Picture 2" descr="C:\Users\kent.may\Desktop\160th SOAR Patch.emf"/>
          <p:cNvPicPr>
            <a:picLocks noChangeAspect="1" noChangeArrowheads="1"/>
          </p:cNvPicPr>
          <p:nvPr/>
        </p:nvPicPr>
        <p:blipFill>
          <a:blip r:embed="rId30" cstate="print"/>
          <a:srcRect l="28854" r="28458" b="33574"/>
          <a:stretch>
            <a:fillRect/>
          </a:stretch>
        </p:blipFill>
        <p:spPr bwMode="auto">
          <a:xfrm>
            <a:off x="4343400" y="2468880"/>
            <a:ext cx="580818" cy="731520"/>
          </a:xfrm>
          <a:prstGeom prst="rect">
            <a:avLst/>
          </a:prstGeom>
          <a:noFill/>
        </p:spPr>
      </p:pic>
      <p:sp>
        <p:nvSpPr>
          <p:cNvPr id="116" name="Rectangle 7"/>
          <p:cNvSpPr>
            <a:spLocks noChangeArrowheads="1"/>
          </p:cNvSpPr>
          <p:nvPr/>
        </p:nvSpPr>
        <p:spPr bwMode="auto">
          <a:xfrm>
            <a:off x="2895600" y="2133600"/>
            <a:ext cx="3429000" cy="292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79375" tIns="38100" rIns="79375" bIns="38100">
            <a:spAutoFit/>
          </a:bodyPr>
          <a:lstStyle/>
          <a:p>
            <a:pPr indent="-279400" algn="ctr" defTabSz="779463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FC0128"/>
              </a:buClr>
              <a:buSzPct val="200000"/>
              <a:tabLst>
                <a:tab pos="393700" algn="l"/>
              </a:tabLst>
            </a:pPr>
            <a:r>
              <a:rPr lang="en-US" sz="14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SOF(1)</a:t>
            </a:r>
            <a:endParaRPr lang="en-US" sz="1400" b="1" u="sng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Rectangle 224"/>
          <p:cNvSpPr>
            <a:spLocks noChangeArrowheads="1"/>
          </p:cNvSpPr>
          <p:nvPr/>
        </p:nvSpPr>
        <p:spPr bwMode="auto">
          <a:xfrm>
            <a:off x="4038600" y="3200400"/>
            <a:ext cx="1193965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160th SOAR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(AC)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Ft. Campbell, KY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>
            <a:off x="0" y="3371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Aviation Brigades By Compo (Proposed)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3"/>
          <p:cNvGrpSpPr/>
          <p:nvPr/>
        </p:nvGrpSpPr>
        <p:grpSpPr>
          <a:xfrm>
            <a:off x="115942" y="609600"/>
            <a:ext cx="8761358" cy="6433809"/>
            <a:chOff x="115942" y="609600"/>
            <a:chExt cx="8761358" cy="6433809"/>
          </a:xfrm>
        </p:grpSpPr>
        <p:pic>
          <p:nvPicPr>
            <p:cNvPr id="93" name="Picture 2" descr="http://d3txltevsdcqal.cloudfront.net/media/catalog/product/cache/1/image/9df78eab33525d08d6e5fb8d27136e95/b/p/bp0358_10th_mountain_division_clear_decal_1.jpg"/>
            <p:cNvPicPr>
              <a:picLocks noChangeAspect="1" noChangeArrowheads="1"/>
            </p:cNvPicPr>
            <p:nvPr/>
          </p:nvPicPr>
          <p:blipFill>
            <a:blip r:embed="rId2" cstate="print"/>
            <a:srcRect l="14400" r="13440"/>
            <a:stretch>
              <a:fillRect/>
            </a:stretch>
          </p:blipFill>
          <p:spPr bwMode="auto">
            <a:xfrm>
              <a:off x="5760720" y="4191000"/>
              <a:ext cx="411480" cy="570233"/>
            </a:xfrm>
            <a:prstGeom prst="rect">
              <a:avLst/>
            </a:prstGeom>
            <a:noFill/>
          </p:spPr>
        </p:pic>
        <p:grpSp>
          <p:nvGrpSpPr>
            <p:cNvPr id="3" name="Group 109"/>
            <p:cNvGrpSpPr/>
            <p:nvPr/>
          </p:nvGrpSpPr>
          <p:grpSpPr>
            <a:xfrm>
              <a:off x="115942" y="609600"/>
              <a:ext cx="8761358" cy="6433809"/>
              <a:chOff x="115942" y="609600"/>
              <a:chExt cx="8761358" cy="6433809"/>
            </a:xfrm>
          </p:grpSpPr>
          <p:sp>
            <p:nvSpPr>
              <p:cNvPr id="53" name="Rectangle 7"/>
              <p:cNvSpPr>
                <a:spLocks noChangeArrowheads="1"/>
              </p:cNvSpPr>
              <p:nvPr/>
            </p:nvSpPr>
            <p:spPr bwMode="auto">
              <a:xfrm>
                <a:off x="381000" y="609600"/>
                <a:ext cx="4724400" cy="2923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79375" tIns="38100" rIns="79375" bIns="38100">
                <a:spAutoFit/>
              </a:bodyPr>
              <a:lstStyle/>
              <a:p>
                <a:pPr indent="-279400" algn="ctr" defTabSz="779463" eaLnBrk="0" fontAlgn="base" hangingPunct="0">
                  <a:spcBef>
                    <a:spcPct val="0"/>
                  </a:spcBef>
                  <a:spcAft>
                    <a:spcPts val="1800"/>
                  </a:spcAft>
                  <a:buClr>
                    <a:srgbClr val="FC0128"/>
                  </a:buClr>
                  <a:buSzPct val="200000"/>
                  <a:tabLst>
                    <a:tab pos="393700" algn="l"/>
                  </a:tabLst>
                </a:pPr>
                <a:r>
                  <a:rPr lang="en-US" sz="1400" b="1" u="sng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New ARNG CABs (4)</a:t>
                </a:r>
                <a:endParaRPr lang="en-US" sz="1400" b="1" u="sng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7"/>
              <p:cNvSpPr>
                <a:spLocks noChangeArrowheads="1"/>
              </p:cNvSpPr>
              <p:nvPr/>
            </p:nvSpPr>
            <p:spPr bwMode="auto">
              <a:xfrm>
                <a:off x="2209800" y="2286000"/>
                <a:ext cx="4724400" cy="2923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79375" tIns="38100" rIns="79375" bIns="38100">
                <a:spAutoFit/>
              </a:bodyPr>
              <a:lstStyle/>
              <a:p>
                <a:pPr indent="-279400" algn="ctr" defTabSz="779463" eaLnBrk="0" fontAlgn="base" hangingPunct="0">
                  <a:spcBef>
                    <a:spcPct val="0"/>
                  </a:spcBef>
                  <a:spcAft>
                    <a:spcPts val="1800"/>
                  </a:spcAft>
                  <a:buClr>
                    <a:srgbClr val="FC0128"/>
                  </a:buClr>
                  <a:buSzPct val="200000"/>
                  <a:tabLst>
                    <a:tab pos="393700" algn="l"/>
                  </a:tabLst>
                </a:pPr>
                <a:r>
                  <a:rPr lang="en-US" sz="1400" b="1" u="sng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Existing ARNG CABs (8)</a:t>
                </a:r>
                <a:endParaRPr lang="en-US" sz="1400" b="1" u="sng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tangle 7"/>
              <p:cNvSpPr>
                <a:spLocks noChangeArrowheads="1"/>
              </p:cNvSpPr>
              <p:nvPr/>
            </p:nvSpPr>
            <p:spPr bwMode="auto">
              <a:xfrm>
                <a:off x="533400" y="3810000"/>
                <a:ext cx="4724400" cy="2923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79375" tIns="38100" rIns="79375" bIns="38100">
                <a:spAutoFit/>
              </a:bodyPr>
              <a:lstStyle/>
              <a:p>
                <a:pPr indent="-279400" algn="ctr" defTabSz="779463" eaLnBrk="0" fontAlgn="base" hangingPunct="0">
                  <a:spcBef>
                    <a:spcPct val="0"/>
                  </a:spcBef>
                  <a:spcAft>
                    <a:spcPts val="1800"/>
                  </a:spcAft>
                  <a:buClr>
                    <a:srgbClr val="FC0128"/>
                  </a:buClr>
                  <a:buSzPct val="200000"/>
                  <a:tabLst>
                    <a:tab pos="393700" algn="l"/>
                  </a:tabLst>
                </a:pPr>
                <a:r>
                  <a:rPr lang="en-US" sz="1400" b="1" u="sng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A/C CABs (6)</a:t>
                </a:r>
                <a:endParaRPr lang="en-US" sz="1400" b="1" u="sng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>
                <a:off x="266700" y="2286000"/>
                <a:ext cx="86106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 96"/>
              <p:cNvGrpSpPr/>
              <p:nvPr/>
            </p:nvGrpSpPr>
            <p:grpSpPr>
              <a:xfrm>
                <a:off x="1659728" y="5486399"/>
                <a:ext cx="5731672" cy="1385572"/>
                <a:chOff x="1652984" y="5486399"/>
                <a:chExt cx="5731672" cy="1385572"/>
              </a:xfrm>
            </p:grpSpPr>
            <p:grpSp>
              <p:nvGrpSpPr>
                <p:cNvPr id="5" name="Group 60"/>
                <p:cNvGrpSpPr/>
                <p:nvPr/>
              </p:nvGrpSpPr>
              <p:grpSpPr>
                <a:xfrm>
                  <a:off x="6124968" y="5562600"/>
                  <a:ext cx="1259688" cy="1295399"/>
                  <a:chOff x="8049932" y="6531463"/>
                  <a:chExt cx="1727054" cy="1776014"/>
                </a:xfrm>
              </p:grpSpPr>
              <p:pic>
                <p:nvPicPr>
                  <p:cNvPr id="25" name="Picture 2" descr="C:\Users\kent.may\Desktop\16 AVN BDE ssi A clr (5)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D"/>
                      </a:clrFrom>
                      <a:clrTo>
                        <a:srgbClr val="FFFFFD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599999" y="6531463"/>
                    <a:ext cx="654628" cy="800099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26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8049932" y="7452548"/>
                    <a:ext cx="1727054" cy="85492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16th CAB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(Medium/AC)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JBLM, WA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Transfer to ARNG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" name="Group 63"/>
                <p:cNvGrpSpPr/>
                <p:nvPr/>
              </p:nvGrpSpPr>
              <p:grpSpPr>
                <a:xfrm>
                  <a:off x="3803256" y="5562600"/>
                  <a:ext cx="1259687" cy="1295400"/>
                  <a:chOff x="-2323338" y="7946440"/>
                  <a:chExt cx="1727053" cy="1776013"/>
                </a:xfrm>
              </p:grpSpPr>
              <p:pic>
                <p:nvPicPr>
                  <p:cNvPr id="31" name="Picture 304" descr="SSI, 101 Airborne Division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771053" y="7946440"/>
                    <a:ext cx="596900" cy="849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32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-2323338" y="8867525"/>
                    <a:ext cx="1727053" cy="8549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159th CAB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(Medium/AC)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Ft. Campbell, KY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Transfer to ARNG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7" name="Group 51"/>
                <p:cNvGrpSpPr/>
                <p:nvPr/>
              </p:nvGrpSpPr>
              <p:grpSpPr>
                <a:xfrm>
                  <a:off x="1652984" y="5486399"/>
                  <a:ext cx="931072" cy="1385572"/>
                  <a:chOff x="648437" y="4965312"/>
                  <a:chExt cx="1276515" cy="1899645"/>
                </a:xfrm>
              </p:grpSpPr>
              <p:pic>
                <p:nvPicPr>
                  <p:cNvPr id="100" name="Picture 277" descr="SSI, 12 Aviation Brigade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089182" y="4965312"/>
                    <a:ext cx="562429" cy="8239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01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648437" y="6010027"/>
                    <a:ext cx="1276515" cy="85493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12th CAB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(Heavy / AC)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Germany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Deactivate 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8" name="Group 96"/>
              <p:cNvGrpSpPr/>
              <p:nvPr/>
            </p:nvGrpSpPr>
            <p:grpSpPr>
              <a:xfrm>
                <a:off x="115942" y="2514600"/>
                <a:ext cx="8647058" cy="4528809"/>
                <a:chOff x="115942" y="2514600"/>
                <a:chExt cx="8647058" cy="4528809"/>
              </a:xfrm>
            </p:grpSpPr>
            <p:pic>
              <p:nvPicPr>
                <p:cNvPr id="94" name="Picture 2" descr="C:\Users\kent.may\Desktop\Picture6.jp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74277" y="2514600"/>
                  <a:ext cx="516323" cy="534152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9" name="Group 113"/>
                <p:cNvGrpSpPr/>
                <p:nvPr/>
              </p:nvGrpSpPr>
              <p:grpSpPr>
                <a:xfrm>
                  <a:off x="115942" y="2514600"/>
                  <a:ext cx="8647058" cy="4528809"/>
                  <a:chOff x="133034" y="2540238"/>
                  <a:chExt cx="8647058" cy="4528809"/>
                </a:xfrm>
              </p:grpSpPr>
              <p:grpSp>
                <p:nvGrpSpPr>
                  <p:cNvPr id="10" name="Group 53"/>
                  <p:cNvGrpSpPr/>
                  <p:nvPr/>
                </p:nvGrpSpPr>
                <p:grpSpPr>
                  <a:xfrm>
                    <a:off x="5005804" y="5588237"/>
                    <a:ext cx="1259688" cy="1295400"/>
                    <a:chOff x="7429884" y="2896421"/>
                    <a:chExt cx="1727054" cy="1776017"/>
                  </a:xfrm>
                </p:grpSpPr>
                <p:pic>
                  <p:nvPicPr>
                    <p:cNvPr id="102" name="Picture 279" descr="10 ID Patch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7" cstate="print">
                      <a:clrChange>
                        <a:clrFrom>
                          <a:srgbClr val="FEFEFE"/>
                        </a:clrFrom>
                        <a:clrTo>
                          <a:srgbClr val="FEFE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811618" y="2896421"/>
                      <a:ext cx="822960" cy="83349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03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29884" y="3817508"/>
                      <a:ext cx="1727054" cy="85493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Hvy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/AC)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Ft. Carson, CO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Transfer to ARNG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1" name="Group 61"/>
                  <p:cNvGrpSpPr/>
                  <p:nvPr/>
                </p:nvGrpSpPr>
                <p:grpSpPr>
                  <a:xfrm>
                    <a:off x="319877" y="5588238"/>
                    <a:ext cx="1221215" cy="1480809"/>
                    <a:chOff x="6713177" y="2655843"/>
                    <a:chExt cx="1674306" cy="2030215"/>
                  </a:xfrm>
                </p:grpSpPr>
                <p:pic>
                  <p:nvPicPr>
                    <p:cNvPr id="27" name="Picture 160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238297" y="2655843"/>
                      <a:ext cx="647700" cy="77628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8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13177" y="3651793"/>
                      <a:ext cx="1674306" cy="1034265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Schofield 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Bks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HI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Deactivate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2" name="Group 62"/>
                  <p:cNvGrpSpPr/>
                  <p:nvPr/>
                </p:nvGrpSpPr>
                <p:grpSpPr>
                  <a:xfrm>
                    <a:off x="3308336" y="4216638"/>
                    <a:ext cx="996795" cy="1102368"/>
                    <a:chOff x="10732553" y="775353"/>
                    <a:chExt cx="1366622" cy="1511367"/>
                  </a:xfrm>
                </p:grpSpPr>
                <p:pic>
                  <p:nvPicPr>
                    <p:cNvPr id="29" name="Picture 276" descr="ssi, 82 Airborne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130361" y="775353"/>
                      <a:ext cx="563563" cy="7810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32553" y="1611126"/>
                      <a:ext cx="1366622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82nd ABN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Ft. Bragg, NC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3" name="Group 64"/>
                  <p:cNvGrpSpPr/>
                  <p:nvPr/>
                </p:nvGrpSpPr>
                <p:grpSpPr>
                  <a:xfrm>
                    <a:off x="2023528" y="4216639"/>
                    <a:ext cx="1193964" cy="1102368"/>
                    <a:chOff x="901058" y="2223154"/>
                    <a:chExt cx="1636943" cy="1511366"/>
                  </a:xfrm>
                </p:grpSpPr>
                <p:pic>
                  <p:nvPicPr>
                    <p:cNvPr id="33" name="Picture 304" descr="SSI, 101 Airborne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493287" y="2223154"/>
                      <a:ext cx="596900" cy="84931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4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01058" y="3058926"/>
                      <a:ext cx="1636943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101st ABN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 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Ft. Campbell, KY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4" name="Group 65"/>
                  <p:cNvGrpSpPr/>
                  <p:nvPr/>
                </p:nvGrpSpPr>
                <p:grpSpPr>
                  <a:xfrm>
                    <a:off x="2270390" y="2616438"/>
                    <a:ext cx="911836" cy="1026169"/>
                    <a:chOff x="1184622" y="29251"/>
                    <a:chExt cx="1250141" cy="1406895"/>
                  </a:xfrm>
                </p:grpSpPr>
                <p:pic>
                  <p:nvPicPr>
                    <p:cNvPr id="35" name="Picture 251"/>
                    <p:cNvPicPr>
                      <a:picLocks noChangeArrowheads="1"/>
                    </p:cNvPicPr>
                    <p:nvPr/>
                  </p:nvPicPr>
                  <p:blipFill>
                    <a:blip r:embed="rId10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1480724" y="29251"/>
                      <a:ext cx="688975" cy="70167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6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4622" y="760553"/>
                      <a:ext cx="1250141" cy="67559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 / ARNG)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MN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5" name="Group 66"/>
                  <p:cNvGrpSpPr/>
                  <p:nvPr/>
                </p:nvGrpSpPr>
                <p:grpSpPr>
                  <a:xfrm>
                    <a:off x="3328958" y="2616438"/>
                    <a:ext cx="911836" cy="1026168"/>
                    <a:chOff x="2910398" y="29254"/>
                    <a:chExt cx="1250142" cy="1406893"/>
                  </a:xfrm>
                </p:grpSpPr>
                <p:pic>
                  <p:nvPicPr>
                    <p:cNvPr id="37" name="Picture 272" descr="SSI, 35th Infantry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175461" y="29254"/>
                      <a:ext cx="703263" cy="6857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8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0398" y="760554"/>
                      <a:ext cx="1250142" cy="67559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 / ARNG)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6" name="Group 67"/>
                  <p:cNvGrpSpPr/>
                  <p:nvPr/>
                </p:nvGrpSpPr>
                <p:grpSpPr>
                  <a:xfrm>
                    <a:off x="4319558" y="2570531"/>
                    <a:ext cx="911836" cy="1072075"/>
                    <a:chOff x="4769290" y="-33690"/>
                    <a:chExt cx="1250142" cy="1469835"/>
                  </a:xfrm>
                </p:grpSpPr>
                <p:pic>
                  <p:nvPicPr>
                    <p:cNvPr id="39" name="Picture 2" descr="427px-36th_Infantry_Division_SSIsvg.png image by XtragicFever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5138822" y="-33690"/>
                      <a:ext cx="566177" cy="794241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4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69290" y="760551"/>
                      <a:ext cx="1250142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 / ARNG)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TX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7" name="Group 68"/>
                  <p:cNvGrpSpPr/>
                  <p:nvPr/>
                </p:nvGrpSpPr>
                <p:grpSpPr>
                  <a:xfrm>
                    <a:off x="5394590" y="2616438"/>
                    <a:ext cx="911836" cy="1026168"/>
                    <a:chOff x="6426456" y="29251"/>
                    <a:chExt cx="1250142" cy="1406895"/>
                  </a:xfrm>
                </p:grpSpPr>
                <p:pic>
                  <p:nvPicPr>
                    <p:cNvPr id="41" name="Picture 266" descr="SSI, 38th Infantry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680231" y="29251"/>
                      <a:ext cx="685800" cy="6813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42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26456" y="760552"/>
                      <a:ext cx="1250142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 / ARNG)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8" name="Group 69"/>
                  <p:cNvGrpSpPr/>
                  <p:nvPr/>
                </p:nvGrpSpPr>
                <p:grpSpPr>
                  <a:xfrm>
                    <a:off x="6425966" y="2540238"/>
                    <a:ext cx="1118622" cy="1102368"/>
                    <a:chOff x="8050822" y="-75218"/>
                    <a:chExt cx="1533650" cy="1511365"/>
                  </a:xfrm>
                </p:grpSpPr>
                <p:pic>
                  <p:nvPicPr>
                    <p:cNvPr id="43" name="Picture 2" descr="http://upload.wikimedia.org/wikipedia/en/thumb/1/17/40th_Infantry_Division_SSI.svg/190px-40th_Infantry_Division_SSI.svg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8461237" y="-75218"/>
                      <a:ext cx="727693" cy="731520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44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50822" y="760554"/>
                      <a:ext cx="1533650" cy="67559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(FS-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Hvy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/ARNG)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23" name="Group 70"/>
                  <p:cNvGrpSpPr/>
                  <p:nvPr/>
                </p:nvGrpSpPr>
                <p:grpSpPr>
                  <a:xfrm>
                    <a:off x="7596158" y="2540238"/>
                    <a:ext cx="911836" cy="1102369"/>
                    <a:chOff x="-938752" y="1500210"/>
                    <a:chExt cx="1250142" cy="1511366"/>
                  </a:xfrm>
                </p:grpSpPr>
                <p:pic>
                  <p:nvPicPr>
                    <p:cNvPr id="45" name="Picture 9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778162" y="1500210"/>
                      <a:ext cx="793656" cy="79365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46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938752" y="2335983"/>
                      <a:ext cx="1250142" cy="67559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42nd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 / ARNG)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47" name="Group 50"/>
                  <p:cNvGrpSpPr/>
                  <p:nvPr/>
                </p:nvGrpSpPr>
                <p:grpSpPr>
                  <a:xfrm>
                    <a:off x="133034" y="4216638"/>
                    <a:ext cx="931072" cy="1102368"/>
                    <a:chOff x="94352" y="1015933"/>
                    <a:chExt cx="1276514" cy="1511365"/>
                  </a:xfrm>
                </p:grpSpPr>
                <p:sp>
                  <p:nvSpPr>
                    <p:cNvPr id="95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352" y="1851705"/>
                      <a:ext cx="1276514" cy="67559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1st AD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(FS-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Hvy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Ft. Bliss, TX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pic>
                  <p:nvPicPr>
                    <p:cNvPr id="96" name="Picture 278" descr="101 ABN Div Patch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 cstate="print">
                      <a:clrChange>
                        <a:clrFrom>
                          <a:srgbClr val="F9FFFF"/>
                        </a:clrFrom>
                        <a:clrTo>
                          <a:srgbClr val="F9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89708" y="1015933"/>
                      <a:ext cx="685800" cy="69910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grpSp>
                <p:nvGrpSpPr>
                  <p:cNvPr id="48" name="Group 49"/>
                  <p:cNvGrpSpPr/>
                  <p:nvPr/>
                </p:nvGrpSpPr>
                <p:grpSpPr>
                  <a:xfrm>
                    <a:off x="1133864" y="4216638"/>
                    <a:ext cx="932673" cy="1102368"/>
                    <a:chOff x="1388653" y="1015932"/>
                    <a:chExt cx="1278710" cy="1511367"/>
                  </a:xfrm>
                </p:grpSpPr>
                <p:pic>
                  <p:nvPicPr>
                    <p:cNvPr id="98" name="Picture 214" descr="SSI, 1st Cavalry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87033" y="1015932"/>
                      <a:ext cx="481951" cy="6330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99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88653" y="1851705"/>
                      <a:ext cx="1278710" cy="67559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1st CAV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(FS-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Hvy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Ft. Hood, TX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05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142299" y="3149838"/>
                    <a:ext cx="1153889" cy="49276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28th ID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(FS-</a:t>
                    </a:r>
                    <a:r>
                      <a:rPr lang="en-US" sz="1000" b="1" dirty="0" err="1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Hvy</a:t>
                    </a: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/ARNG)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PA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49" name="Group 55"/>
                  <p:cNvGrpSpPr/>
                  <p:nvPr/>
                </p:nvGrpSpPr>
                <p:grpSpPr>
                  <a:xfrm>
                    <a:off x="1176397" y="2616438"/>
                    <a:ext cx="1118622" cy="1026168"/>
                    <a:chOff x="1741698" y="-1177969"/>
                    <a:chExt cx="1533648" cy="1406893"/>
                  </a:xfrm>
                </p:grpSpPr>
                <p:pic>
                  <p:nvPicPr>
                    <p:cNvPr id="106" name="Picture 256" descr="SSI, 29th Infantry Division 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44191" y="-1177969"/>
                      <a:ext cx="619869" cy="6198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07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41698" y="-446669"/>
                      <a:ext cx="1533648" cy="67559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29th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(FS-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Hvy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/ARNG)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MD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pic>
                <p:nvPicPr>
                  <p:cNvPr id="108" name="Picture 2" descr="1st Infantry Division Shoulder Sleeve Insignia"/>
                  <p:cNvPicPr>
                    <a:picLocks noChangeAspect="1" noChangeArrowheads="1"/>
                  </p:cNvPicPr>
                  <p:nvPr/>
                </p:nvPicPr>
                <p:blipFill>
                  <a:blip r:embed="rId19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1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150946" y="5588238"/>
                    <a:ext cx="371346" cy="507812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50" name="Group 57"/>
                  <p:cNvGrpSpPr/>
                  <p:nvPr/>
                </p:nvGrpSpPr>
                <p:grpSpPr>
                  <a:xfrm>
                    <a:off x="4436692" y="4292836"/>
                    <a:ext cx="1040076" cy="1026170"/>
                    <a:chOff x="-1179427" y="2634923"/>
                    <a:chExt cx="1425961" cy="1406911"/>
                  </a:xfrm>
                </p:grpSpPr>
                <p:pic>
                  <p:nvPicPr>
                    <p:cNvPr id="19" name="Picture 277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866012" y="2634923"/>
                      <a:ext cx="706694" cy="657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179427" y="3366234"/>
                      <a:ext cx="1425961" cy="67560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2nd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(Medium / 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Korea</a:t>
                      </a:r>
                    </a:p>
                  </p:txBody>
                </p:sp>
              </p:grpSp>
              <p:grpSp>
                <p:nvGrpSpPr>
                  <p:cNvPr id="51" name="Group 59"/>
                  <p:cNvGrpSpPr/>
                  <p:nvPr/>
                </p:nvGrpSpPr>
                <p:grpSpPr>
                  <a:xfrm>
                    <a:off x="7520405" y="5667736"/>
                    <a:ext cx="1259687" cy="1215901"/>
                    <a:chOff x="2894542" y="4519901"/>
                    <a:chExt cx="1727051" cy="1667023"/>
                  </a:xfrm>
                </p:grpSpPr>
                <p:pic>
                  <p:nvPicPr>
                    <p:cNvPr id="21" name="Picture 277" descr="SSI, 3d Infantry Divisio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1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3372465" y="4519901"/>
                      <a:ext cx="622300" cy="62230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2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4542" y="5314061"/>
                      <a:ext cx="1727051" cy="87286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87971" tIns="43214" rIns="87971" bIns="43214">
                      <a:spAutoFit/>
                    </a:bodyPr>
                    <a:lstStyle/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3rd ID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(Medium/AC)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Hunter AAF, GA</a:t>
                      </a:r>
                    </a:p>
                    <a:p>
                      <a:pPr algn="ctr" defTabSz="873125" eaLnBrk="0" fontAlgn="base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Transfer to ARNG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4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5585245" y="4826238"/>
                    <a:ext cx="953514" cy="49276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10th MTN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(FS)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Ft. Drum, NY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cxnSp>
            <p:nvCxnSpPr>
              <p:cNvPr id="112" name="Straight Connector 111"/>
              <p:cNvCxnSpPr/>
              <p:nvPr/>
            </p:nvCxnSpPr>
            <p:spPr>
              <a:xfrm>
                <a:off x="266700" y="3810000"/>
                <a:ext cx="86106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120"/>
              <p:cNvGrpSpPr/>
              <p:nvPr/>
            </p:nvGrpSpPr>
            <p:grpSpPr>
              <a:xfrm>
                <a:off x="1066800" y="914400"/>
                <a:ext cx="7630204" cy="4378970"/>
                <a:chOff x="171500" y="914400"/>
                <a:chExt cx="7630204" cy="4378970"/>
              </a:xfrm>
            </p:grpSpPr>
            <p:grpSp>
              <p:nvGrpSpPr>
                <p:cNvPr id="54" name="Group 81"/>
                <p:cNvGrpSpPr/>
                <p:nvPr/>
              </p:nvGrpSpPr>
              <p:grpSpPr>
                <a:xfrm>
                  <a:off x="6676669" y="4190999"/>
                  <a:ext cx="1125035" cy="1102371"/>
                  <a:chOff x="5795806" y="9617737"/>
                  <a:chExt cx="1542439" cy="1511373"/>
                </a:xfrm>
              </p:grpSpPr>
              <p:pic>
                <p:nvPicPr>
                  <p:cNvPr id="72" name="Picture 293" descr="244th Aviation Brigade"/>
                  <p:cNvPicPr>
                    <a:picLocks noChangeAspect="1" noChangeArrowheads="1"/>
                  </p:cNvPicPr>
                  <p:nvPr/>
                </p:nvPicPr>
                <p:blipFill>
                  <a:blip r:embed="rId2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279541" y="9617737"/>
                    <a:ext cx="574674" cy="7985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3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5795806" y="10453515"/>
                    <a:ext cx="1542439" cy="675595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244th TAB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(Theater/USAR)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NJ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5" name="Group 82"/>
                <p:cNvGrpSpPr/>
                <p:nvPr/>
              </p:nvGrpSpPr>
              <p:grpSpPr>
                <a:xfrm>
                  <a:off x="1085900" y="914400"/>
                  <a:ext cx="911836" cy="1219200"/>
                  <a:chOff x="1954020" y="5125442"/>
                  <a:chExt cx="1250140" cy="1671543"/>
                </a:xfrm>
              </p:grpSpPr>
              <p:pic>
                <p:nvPicPr>
                  <p:cNvPr id="74" name="Picture 4" descr="77AviationBdeSSI"/>
                  <p:cNvPicPr>
                    <a:picLocks noChangeAspect="1" noChangeArrowheads="1"/>
                  </p:cNvPicPr>
                  <p:nvPr/>
                </p:nvPicPr>
                <p:blipFill>
                  <a:blip r:embed="rId2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62965" y="5125442"/>
                    <a:ext cx="877561" cy="87756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75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1954020" y="6121392"/>
                    <a:ext cx="1250140" cy="67559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77th CAB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(FS / ARNG)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AR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6" name="Group 83"/>
                <p:cNvGrpSpPr/>
                <p:nvPr/>
              </p:nvGrpSpPr>
              <p:grpSpPr>
                <a:xfrm>
                  <a:off x="4800796" y="914401"/>
                  <a:ext cx="1161904" cy="1219208"/>
                  <a:chOff x="7168416" y="5125445"/>
                  <a:chExt cx="1592990" cy="1671554"/>
                </a:xfrm>
              </p:grpSpPr>
              <p:pic>
                <p:nvPicPr>
                  <p:cNvPr id="76" name="Picture 2" descr="http://upload.wikimedia.org/wikipedia/commons/5/56/185_Theater_Avn_Bde.jpg"/>
                  <p:cNvPicPr>
                    <a:picLocks noChangeAspect="1" noChangeArrowheads="1"/>
                  </p:cNvPicPr>
                  <p:nvPr/>
                </p:nvPicPr>
                <p:blipFill>
                  <a:blip r:embed="rId24" cstate="print">
                    <a:clrChange>
                      <a:clrFrom>
                        <a:srgbClr val="FCFFFF"/>
                      </a:clrFrom>
                      <a:clrTo>
                        <a:srgbClr val="FC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15698" y="5125445"/>
                    <a:ext cx="623352" cy="882648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77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7168416" y="6121406"/>
                    <a:ext cx="1592990" cy="67559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185th BDE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(HD/S&amp;S ARNG)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MS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7" name="Group 84"/>
                <p:cNvGrpSpPr/>
                <p:nvPr/>
              </p:nvGrpSpPr>
              <p:grpSpPr>
                <a:xfrm>
                  <a:off x="3067100" y="978409"/>
                  <a:ext cx="903820" cy="1155192"/>
                  <a:chOff x="3707290" y="5213189"/>
                  <a:chExt cx="1239151" cy="1583782"/>
                </a:xfrm>
              </p:grpSpPr>
              <p:pic>
                <p:nvPicPr>
                  <p:cNvPr id="78" name="Picture 124" descr="North Carolina State Army National Guard Shoulder Sleeve Insignia"/>
                  <p:cNvPicPr>
                    <a:picLocks noChangeAspect="1" noChangeArrowheads="1"/>
                  </p:cNvPicPr>
                  <p:nvPr/>
                </p:nvPicPr>
                <p:blipFill>
                  <a:blip r:embed="rId2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57349" y="5213189"/>
                    <a:ext cx="590184" cy="8524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9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707290" y="6121380"/>
                    <a:ext cx="1239151" cy="67559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449th CAB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(FS / ARNG)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NC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8" name="Group 85"/>
                <p:cNvGrpSpPr/>
                <p:nvPr/>
              </p:nvGrpSpPr>
              <p:grpSpPr>
                <a:xfrm>
                  <a:off x="171500" y="914400"/>
                  <a:ext cx="911837" cy="1219199"/>
                  <a:chOff x="5887717" y="5025883"/>
                  <a:chExt cx="1250142" cy="1671544"/>
                </a:xfrm>
              </p:grpSpPr>
              <p:pic>
                <p:nvPicPr>
                  <p:cNvPr id="80" name="Picture 112" descr="63d Aviation Brigade Shoulder Sleeve Insignia"/>
                  <p:cNvPicPr>
                    <a:picLocks noChangeAspect="1" noChangeArrowheads="1"/>
                  </p:cNvPicPr>
                  <p:nvPr/>
                </p:nvPicPr>
                <p:blipFill>
                  <a:blip r:embed="rId2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201132" y="5025883"/>
                    <a:ext cx="640080" cy="8614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81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5887717" y="6021833"/>
                    <a:ext cx="1250142" cy="67559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63rd CAB 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(FS / ARNG)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KY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3" name="Rectangle 112"/>
          <p:cNvSpPr/>
          <p:nvPr/>
        </p:nvSpPr>
        <p:spPr>
          <a:xfrm>
            <a:off x="3200400" y="4114800"/>
            <a:ext cx="1143000" cy="121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057400" y="4114800"/>
            <a:ext cx="1143000" cy="121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76200" y="4114800"/>
            <a:ext cx="990600" cy="121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1066800" y="4114800"/>
            <a:ext cx="990600" cy="121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343400" y="4114800"/>
            <a:ext cx="1143000" cy="121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5486400" y="4114800"/>
            <a:ext cx="1066800" cy="121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76200" y="3886200"/>
            <a:ext cx="990600" cy="228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Remaining AC CABs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11" name="Rectangle 224"/>
          <p:cNvSpPr>
            <a:spLocks noChangeArrowheads="1"/>
          </p:cNvSpPr>
          <p:nvPr/>
        </p:nvSpPr>
        <p:spPr bwMode="auto">
          <a:xfrm>
            <a:off x="2840456" y="6234427"/>
            <a:ext cx="969544" cy="6235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1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ID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(Medium/AC)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Ft. Riley, KS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Deactivate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7"/>
          <p:cNvSpPr>
            <a:spLocks noChangeArrowheads="1"/>
          </p:cNvSpPr>
          <p:nvPr/>
        </p:nvSpPr>
        <p:spPr bwMode="auto">
          <a:xfrm>
            <a:off x="6096000" y="3810000"/>
            <a:ext cx="3048000" cy="292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79375" tIns="38100" rIns="79375" bIns="38100">
            <a:spAutoFit/>
          </a:bodyPr>
          <a:lstStyle/>
          <a:p>
            <a:pPr indent="-279400" algn="ctr" defTabSz="779463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FC0128"/>
              </a:buClr>
              <a:buSzPct val="200000"/>
              <a:tabLst>
                <a:tab pos="393700" algn="l"/>
              </a:tabLst>
            </a:pPr>
            <a:r>
              <a:rPr lang="en-US" sz="14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USAR (2)</a:t>
            </a:r>
            <a:endParaRPr lang="en-US" sz="1400" b="1" u="sng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8" name="Picture 2" descr="C:\Users\jon.richardson\AppData\Local\Microsoft\Windows\Temporary Internet Files\Content.IE5\BIQGFBHE\MC900303675[1].wmf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181600" y="5410201"/>
            <a:ext cx="838200" cy="842514"/>
          </a:xfrm>
          <a:prstGeom prst="rect">
            <a:avLst/>
          </a:prstGeom>
          <a:noFill/>
        </p:spPr>
      </p:pic>
      <p:pic>
        <p:nvPicPr>
          <p:cNvPr id="129" name="Picture 117" descr="66th Aviation Command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286125" y="914400"/>
            <a:ext cx="44767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" name="Picture 10" descr="11th Avn Shoulder Sleeve Insignia.png">
            <a:hlinkClick r:id="rId29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781800" y="4191000"/>
            <a:ext cx="530980" cy="576393"/>
          </a:xfrm>
          <a:prstGeom prst="rect">
            <a:avLst/>
          </a:prstGeom>
          <a:noFill/>
        </p:spPr>
      </p:pic>
      <p:sp>
        <p:nvSpPr>
          <p:cNvPr id="132" name="Rectangle 224"/>
          <p:cNvSpPr>
            <a:spLocks noChangeArrowheads="1"/>
          </p:cNvSpPr>
          <p:nvPr/>
        </p:nvSpPr>
        <p:spPr bwMode="auto">
          <a:xfrm>
            <a:off x="6527884" y="4800600"/>
            <a:ext cx="1168316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11th TAC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(Theater/USAR)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KY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224"/>
          <p:cNvSpPr>
            <a:spLocks noChangeArrowheads="1"/>
          </p:cNvSpPr>
          <p:nvPr/>
        </p:nvSpPr>
        <p:spPr bwMode="auto">
          <a:xfrm>
            <a:off x="2944608" y="1640832"/>
            <a:ext cx="1118622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66th CAB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(FS-</a:t>
            </a:r>
            <a:r>
              <a:rPr lang="en-US" sz="1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Hvy</a:t>
            </a: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/ARNG)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9" name="Picture 163"/>
          <p:cNvPicPr>
            <a:picLocks noChangeAspect="1" noChangeArrowheads="1"/>
          </p:cNvPicPr>
          <p:nvPr/>
        </p:nvPicPr>
        <p:blipFill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931793"/>
            <a:ext cx="381000" cy="59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" name="Rectangle 224"/>
          <p:cNvSpPr>
            <a:spLocks noChangeArrowheads="1"/>
          </p:cNvSpPr>
          <p:nvPr/>
        </p:nvSpPr>
        <p:spPr bwMode="auto">
          <a:xfrm>
            <a:off x="6833369" y="1640832"/>
            <a:ext cx="1167631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204th BDE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(HD/S&amp;S ARNG)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28600" y="2039779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FS: Full Spectrum</a:t>
            </a:r>
            <a:endParaRPr lang="en-US" sz="1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638800" y="2039779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HD/S&amp;S: Homeland Defense/Security &amp; Support</a:t>
            </a:r>
            <a:endParaRPr lang="en-US" sz="1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533400" y="35814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FS- HVY: Full Spectrum, Heavy</a:t>
            </a:r>
            <a:endParaRPr lang="en-US" sz="1000" dirty="0"/>
          </a:p>
        </p:txBody>
      </p:sp>
      <p:pic>
        <p:nvPicPr>
          <p:cNvPr id="115" name="Picture 2" descr="C:\Users\jon.richardson\AppData\Local\Microsoft\Windows\Temporary Internet Files\Content.IE5\BIQGFBHE\MC900303675[1].wmf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324600" y="5410200"/>
            <a:ext cx="838200" cy="842514"/>
          </a:xfrm>
          <a:prstGeom prst="rect">
            <a:avLst/>
          </a:prstGeom>
          <a:noFill/>
        </p:spPr>
      </p:pic>
      <p:pic>
        <p:nvPicPr>
          <p:cNvPr id="122" name="Picture 2" descr="C:\Users\jon.richardson\AppData\Local\Microsoft\Windows\Temporary Internet Files\Content.IE5\BIQGFBHE\MC900303675[1].wmf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4038600" y="5410200"/>
            <a:ext cx="838200" cy="842514"/>
          </a:xfrm>
          <a:prstGeom prst="rect">
            <a:avLst/>
          </a:prstGeom>
          <a:noFill/>
        </p:spPr>
      </p:pic>
      <p:pic>
        <p:nvPicPr>
          <p:cNvPr id="136" name="Picture 2" descr="C:\Users\jon.richardson\AppData\Local\Microsoft\Windows\Temporary Internet Files\Content.IE5\BIQGFBHE\MC900303675[1].wmf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2895600" y="5410200"/>
            <a:ext cx="838200" cy="842514"/>
          </a:xfrm>
          <a:prstGeom prst="rect">
            <a:avLst/>
          </a:prstGeom>
          <a:noFill/>
        </p:spPr>
      </p:pic>
      <p:pic>
        <p:nvPicPr>
          <p:cNvPr id="137" name="Picture 2" descr="C:\Users\jon.richardson\AppData\Local\Microsoft\Windows\Temporary Internet Files\Content.IE5\BIQGFBHE\MC900303675[1].wmf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52600" y="5405886"/>
            <a:ext cx="838200" cy="842514"/>
          </a:xfrm>
          <a:prstGeom prst="rect">
            <a:avLst/>
          </a:prstGeom>
          <a:noFill/>
        </p:spPr>
      </p:pic>
      <p:pic>
        <p:nvPicPr>
          <p:cNvPr id="138" name="Picture 2" descr="C:\Users\jon.richardson\AppData\Local\Microsoft\Windows\Temporary Internet Files\Content.IE5\BIQGFBHE\MC900303675[1].wmf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33400" y="5410200"/>
            <a:ext cx="838200" cy="842514"/>
          </a:xfrm>
          <a:prstGeom prst="rect">
            <a:avLst/>
          </a:prstGeom>
          <a:noFill/>
        </p:spPr>
      </p:pic>
      <p:pic>
        <p:nvPicPr>
          <p:cNvPr id="139" name="Picture 2" descr="C:\Users\jon.richardson\AppData\Local\Microsoft\Windows\Temporary Internet Files\Content.IE5\BIQGFBHE\MC900303675[1].wmf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620000" y="5410200"/>
            <a:ext cx="838200" cy="842514"/>
          </a:xfrm>
          <a:prstGeom prst="rect">
            <a:avLst/>
          </a:prstGeom>
          <a:noFill/>
        </p:spPr>
      </p:pic>
      <p:sp>
        <p:nvSpPr>
          <p:cNvPr id="141" name="Rectangle 7"/>
          <p:cNvSpPr>
            <a:spLocks noChangeArrowheads="1"/>
          </p:cNvSpPr>
          <p:nvPr/>
        </p:nvSpPr>
        <p:spPr bwMode="auto">
          <a:xfrm>
            <a:off x="4495800" y="609600"/>
            <a:ext cx="4724400" cy="292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79375" tIns="38100" rIns="79375" bIns="38100">
            <a:spAutoFit/>
          </a:bodyPr>
          <a:lstStyle/>
          <a:p>
            <a:pPr indent="-279400" algn="ctr" defTabSz="779463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FC0128"/>
              </a:buClr>
              <a:buSzPct val="200000"/>
              <a:tabLst>
                <a:tab pos="393700" algn="l"/>
              </a:tabLst>
            </a:pPr>
            <a:r>
              <a:rPr lang="en-US" sz="14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New ARNG HD/S&amp;S BDEs (2)</a:t>
            </a:r>
            <a:endParaRPr lang="en-US" sz="1400" b="1" u="sng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16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605988"/>
            <a:ext cx="472423" cy="56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" name="Picture 2" descr="C:\Users\jon.richardson\AppData\Local\Microsoft\Windows\Temporary Internet Files\Content.IE5\BIQGFBHE\MC90030367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1" y="5481694"/>
            <a:ext cx="914400" cy="919106"/>
          </a:xfrm>
          <a:prstGeom prst="rect">
            <a:avLst/>
          </a:prstGeom>
          <a:noFill/>
        </p:spPr>
      </p:pic>
      <p:sp>
        <p:nvSpPr>
          <p:cNvPr id="87" name="TextBox 86"/>
          <p:cNvSpPr txBox="1"/>
          <p:nvPr/>
        </p:nvSpPr>
        <p:spPr>
          <a:xfrm>
            <a:off x="0" y="3371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ARNG ARB Proposal by location and CAB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9"/>
          <p:cNvGrpSpPr/>
          <p:nvPr/>
        </p:nvGrpSpPr>
        <p:grpSpPr>
          <a:xfrm>
            <a:off x="413048" y="2464417"/>
            <a:ext cx="8695684" cy="4241184"/>
            <a:chOff x="413048" y="2464417"/>
            <a:chExt cx="8695684" cy="4241184"/>
          </a:xfrm>
        </p:grpSpPr>
        <p:grpSp>
          <p:nvGrpSpPr>
            <p:cNvPr id="3" name="Group 96"/>
            <p:cNvGrpSpPr/>
            <p:nvPr/>
          </p:nvGrpSpPr>
          <p:grpSpPr>
            <a:xfrm>
              <a:off x="2736031" y="2464417"/>
              <a:ext cx="3651888" cy="4241181"/>
              <a:chOff x="2729287" y="2464417"/>
              <a:chExt cx="3651888" cy="4241181"/>
            </a:xfrm>
          </p:grpSpPr>
          <p:grpSp>
            <p:nvGrpSpPr>
              <p:cNvPr id="4" name="Group 60"/>
              <p:cNvGrpSpPr/>
              <p:nvPr/>
            </p:nvGrpSpPr>
            <p:grpSpPr>
              <a:xfrm>
                <a:off x="5575137" y="2464417"/>
                <a:ext cx="806038" cy="964581"/>
                <a:chOff x="7296087" y="2283799"/>
                <a:chExt cx="1105091" cy="1322456"/>
              </a:xfrm>
            </p:grpSpPr>
            <p:pic>
              <p:nvPicPr>
                <p:cNvPr id="25" name="Picture 2" descr="C:\Users\kent.may\Desktop\16 AVN BDE ssi A clr (5).jp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clrChange>
                    <a:clrFrom>
                      <a:srgbClr val="FFFFFD"/>
                    </a:clrFrom>
                    <a:clrTo>
                      <a:srgbClr val="FFFFFD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7450797" y="2283799"/>
                  <a:ext cx="654627" cy="800100"/>
                </a:xfrm>
                <a:prstGeom prst="rect">
                  <a:avLst/>
                </a:prstGeom>
                <a:noFill/>
              </p:spPr>
            </p:pic>
            <p:sp>
              <p:nvSpPr>
                <p:cNvPr id="26" name="Rectangle 224"/>
                <p:cNvSpPr>
                  <a:spLocks noChangeArrowheads="1"/>
                </p:cNvSpPr>
                <p:nvPr/>
              </p:nvSpPr>
              <p:spPr bwMode="auto">
                <a:xfrm>
                  <a:off x="7296087" y="3109998"/>
                  <a:ext cx="1105091" cy="49625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87971" tIns="43214" rIns="87971" bIns="43214">
                  <a:spAutoFit/>
                </a:bodyPr>
                <a:lstStyle/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1-229</a:t>
                  </a:r>
                  <a:r>
                    <a:rPr lang="en-US" sz="1100" b="1" baseline="300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</a:p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WA ARNG</a:t>
                  </a: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" name="Group 63"/>
              <p:cNvGrpSpPr/>
              <p:nvPr/>
            </p:nvGrpSpPr>
            <p:grpSpPr>
              <a:xfrm>
                <a:off x="2729287" y="5628930"/>
                <a:ext cx="769169" cy="1076668"/>
                <a:chOff x="-3795750" y="8037374"/>
                <a:chExt cx="1054540" cy="1476127"/>
              </a:xfrm>
            </p:grpSpPr>
            <p:pic>
              <p:nvPicPr>
                <p:cNvPr id="31" name="Picture 304" descr="SSI, 101 Airborne Division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-3547051" y="8037374"/>
                  <a:ext cx="596899" cy="8493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2" name="Rectangle 224"/>
                <p:cNvSpPr>
                  <a:spLocks noChangeArrowheads="1"/>
                </p:cNvSpPr>
                <p:nvPr/>
              </p:nvSpPr>
              <p:spPr bwMode="auto">
                <a:xfrm>
                  <a:off x="-3795750" y="9035179"/>
                  <a:ext cx="1054540" cy="47832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87971" tIns="43214" rIns="87971" bIns="43214">
                  <a:spAutoFit/>
                </a:bodyPr>
                <a:lstStyle/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3-101 </a:t>
                  </a:r>
                </a:p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KY ARNG</a:t>
                  </a: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" name="Group 96"/>
            <p:cNvGrpSpPr/>
            <p:nvPr/>
          </p:nvGrpSpPr>
          <p:grpSpPr>
            <a:xfrm>
              <a:off x="413048" y="2513848"/>
              <a:ext cx="7727424" cy="4191753"/>
              <a:chOff x="413048" y="2513848"/>
              <a:chExt cx="7727424" cy="4191753"/>
            </a:xfrm>
          </p:grpSpPr>
          <p:pic>
            <p:nvPicPr>
              <p:cNvPr id="94" name="Picture 2" descr="C:\Users\kent.may\Desktop\Picture6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0477" y="2513848"/>
                <a:ext cx="516323" cy="534152"/>
              </a:xfrm>
              <a:prstGeom prst="rect">
                <a:avLst/>
              </a:prstGeom>
              <a:noFill/>
            </p:spPr>
          </p:pic>
          <p:grpSp>
            <p:nvGrpSpPr>
              <p:cNvPr id="7" name="Group 113"/>
              <p:cNvGrpSpPr/>
              <p:nvPr/>
            </p:nvGrpSpPr>
            <p:grpSpPr>
              <a:xfrm>
                <a:off x="413048" y="2514600"/>
                <a:ext cx="7727424" cy="4191001"/>
                <a:chOff x="430140" y="2540238"/>
                <a:chExt cx="7727424" cy="4191001"/>
              </a:xfrm>
            </p:grpSpPr>
            <p:sp>
              <p:nvSpPr>
                <p:cNvPr id="103" name="Rectangle 224"/>
                <p:cNvSpPr>
                  <a:spLocks noChangeArrowheads="1"/>
                </p:cNvSpPr>
                <p:nvPr/>
              </p:nvSpPr>
              <p:spPr bwMode="auto">
                <a:xfrm>
                  <a:off x="4800047" y="3079595"/>
                  <a:ext cx="735505" cy="37504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87971" tIns="43214" rIns="87971" bIns="43214">
                  <a:spAutoFit/>
                </a:bodyPr>
                <a:lstStyle/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1-185th</a:t>
                  </a:r>
                </a:p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ID </a:t>
                  </a: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ARNG</a:t>
                  </a: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" name="Group 66"/>
                <p:cNvGrpSpPr/>
                <p:nvPr/>
              </p:nvGrpSpPr>
              <p:grpSpPr>
                <a:xfrm>
                  <a:off x="7359541" y="4216638"/>
                  <a:ext cx="798023" cy="2482482"/>
                  <a:chOff x="8436369" y="2223153"/>
                  <a:chExt cx="1094099" cy="3403522"/>
                </a:xfrm>
              </p:grpSpPr>
              <p:pic>
                <p:nvPicPr>
                  <p:cNvPr id="37" name="Picture 272" descr="SSI, 35th Infantry Division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635989" y="2223153"/>
                    <a:ext cx="703260" cy="6857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38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8436369" y="5148352"/>
                    <a:ext cx="1094099" cy="47832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1-135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MO ARNG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9" name="Group 67"/>
                <p:cNvGrpSpPr/>
                <p:nvPr/>
              </p:nvGrpSpPr>
              <p:grpSpPr>
                <a:xfrm>
                  <a:off x="6507659" y="4216638"/>
                  <a:ext cx="754742" cy="2482482"/>
                  <a:chOff x="7769193" y="2223154"/>
                  <a:chExt cx="1034761" cy="3403534"/>
                </a:xfrm>
              </p:grpSpPr>
              <p:pic>
                <p:nvPicPr>
                  <p:cNvPr id="39" name="Picture 2" descr="427px-36th_Infantry_Division_SSIsvg.png image by XtragicFever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/>
                  <a:srcRect/>
                  <a:stretch>
                    <a:fillRect/>
                  </a:stretch>
                </p:blipFill>
                <p:spPr bwMode="auto">
                  <a:xfrm>
                    <a:off x="8020191" y="2223154"/>
                    <a:ext cx="566177" cy="794241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40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7769193" y="5148364"/>
                    <a:ext cx="1034761" cy="47832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1-149 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TX ARNG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2" name="Rectangle 224"/>
                <p:cNvSpPr>
                  <a:spLocks noChangeArrowheads="1"/>
                </p:cNvSpPr>
                <p:nvPr/>
              </p:nvSpPr>
              <p:spPr bwMode="auto">
                <a:xfrm>
                  <a:off x="5761645" y="3149838"/>
                  <a:ext cx="177725" cy="21807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87971" tIns="43214" rIns="87971" bIns="43214">
                  <a:spAutoFit/>
                </a:bodyPr>
                <a:lstStyle/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" name="Group 69"/>
                <p:cNvGrpSpPr/>
                <p:nvPr/>
              </p:nvGrpSpPr>
              <p:grpSpPr>
                <a:xfrm>
                  <a:off x="6846222" y="2540238"/>
                  <a:ext cx="762757" cy="895363"/>
                  <a:chOff x="8627008" y="-75218"/>
                  <a:chExt cx="1045754" cy="1227557"/>
                </a:xfrm>
              </p:grpSpPr>
              <p:pic>
                <p:nvPicPr>
                  <p:cNvPr id="43" name="Picture 2" descr="http://upload.wikimedia.org/wikipedia/en/thumb/1/17/40th_Infantry_Division_SSI.svg/190px-40th_Infantry_Division_SSI.svg.png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/>
                  <a:srcRect/>
                  <a:stretch>
                    <a:fillRect/>
                  </a:stretch>
                </p:blipFill>
                <p:spPr bwMode="auto">
                  <a:xfrm>
                    <a:off x="8774665" y="-75218"/>
                    <a:ext cx="727692" cy="731519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44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8627008" y="656082"/>
                    <a:ext cx="1045754" cy="49625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1-211 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UT ARNG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1" name="Group 70"/>
                <p:cNvGrpSpPr/>
                <p:nvPr/>
              </p:nvGrpSpPr>
              <p:grpSpPr>
                <a:xfrm>
                  <a:off x="1708824" y="4140436"/>
                  <a:ext cx="746670" cy="1219202"/>
                  <a:chOff x="-9010390" y="3694114"/>
                  <a:chExt cx="1023697" cy="1671549"/>
                </a:xfrm>
              </p:grpSpPr>
              <p:pic>
                <p:nvPicPr>
                  <p:cNvPr id="45" name="Picture 99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8780350" y="3694114"/>
                    <a:ext cx="793657" cy="7936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46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-9010390" y="4690069"/>
                    <a:ext cx="1006191" cy="67559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42nd ID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FS 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NYARNG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05" name="Rectangle 224"/>
                <p:cNvSpPr>
                  <a:spLocks noChangeArrowheads="1"/>
                </p:cNvSpPr>
                <p:nvPr/>
              </p:nvSpPr>
              <p:spPr bwMode="auto">
                <a:xfrm>
                  <a:off x="430140" y="3073638"/>
                  <a:ext cx="804435" cy="34888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87971" tIns="43214" rIns="87971" bIns="43214">
                  <a:spAutoFit/>
                </a:bodyPr>
                <a:lstStyle/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1-104</a:t>
                  </a:r>
                </a:p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PA ARNG</a:t>
                  </a: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" name="Rectangle 224"/>
                <p:cNvSpPr>
                  <a:spLocks noChangeArrowheads="1"/>
                </p:cNvSpPr>
                <p:nvPr/>
              </p:nvSpPr>
              <p:spPr bwMode="auto">
                <a:xfrm>
                  <a:off x="3495773" y="3105756"/>
                  <a:ext cx="769169" cy="34888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87971" tIns="43214" rIns="87971" bIns="43214">
                  <a:spAutoFit/>
                </a:bodyPr>
                <a:lstStyle/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1-151</a:t>
                  </a:r>
                </a:p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SC ARNG</a:t>
                  </a: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108" name="Picture 2" descr="1st Infantry Division Shoulder Sleeve Insignia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10000"/>
                </a:blip>
                <a:srcRect/>
                <a:stretch>
                  <a:fillRect/>
                </a:stretch>
              </p:blipFill>
              <p:spPr bwMode="auto">
                <a:xfrm>
                  <a:off x="4751146" y="5740638"/>
                  <a:ext cx="371346" cy="507812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2" name="Group 59"/>
                <p:cNvGrpSpPr/>
                <p:nvPr/>
              </p:nvGrpSpPr>
              <p:grpSpPr>
                <a:xfrm>
                  <a:off x="1824297" y="5743943"/>
                  <a:ext cx="783595" cy="987296"/>
                  <a:chOff x="-4914918" y="4624369"/>
                  <a:chExt cx="1074324" cy="1353598"/>
                </a:xfrm>
              </p:grpSpPr>
              <p:pic>
                <p:nvPicPr>
                  <p:cNvPr id="21" name="Picture 277" descr="SSI, 3d Infantry Division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/>
                  <a:srcRect/>
                  <a:stretch>
                    <a:fillRect/>
                  </a:stretch>
                </p:blipFill>
                <p:spPr bwMode="auto">
                  <a:xfrm>
                    <a:off x="-4671839" y="4624369"/>
                    <a:ext cx="622302" cy="62230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2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-4914918" y="5481710"/>
                    <a:ext cx="1074324" cy="49625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87971" tIns="43214" rIns="87971" bIns="43214">
                    <a:spAutoFit/>
                  </a:bodyPr>
                  <a:lstStyle/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1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1-3</a:t>
                    </a:r>
                  </a:p>
                  <a:p>
                    <a:pPr algn="ctr" defTabSz="873125" eaLnBrk="0" fontAlgn="base" hangingPunct="0">
                      <a:lnSpc>
                        <a:spcPct val="85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GA ARNG</a:t>
                    </a:r>
                    <a:endParaRPr lang="en-US" sz="10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3" name="Group 120"/>
            <p:cNvGrpSpPr/>
            <p:nvPr/>
          </p:nvGrpSpPr>
          <p:grpSpPr>
            <a:xfrm>
              <a:off x="2615003" y="4084321"/>
              <a:ext cx="6493729" cy="1249680"/>
              <a:chOff x="1719703" y="4084321"/>
              <a:chExt cx="6493729" cy="1249680"/>
            </a:xfrm>
          </p:grpSpPr>
          <p:grpSp>
            <p:nvGrpSpPr>
              <p:cNvPr id="14" name="Group 82"/>
              <p:cNvGrpSpPr/>
              <p:nvPr/>
            </p:nvGrpSpPr>
            <p:grpSpPr>
              <a:xfrm>
                <a:off x="4607290" y="4084321"/>
                <a:ext cx="814052" cy="1249679"/>
                <a:chOff x="6781883" y="9471451"/>
                <a:chExt cx="1116075" cy="1713330"/>
              </a:xfrm>
            </p:grpSpPr>
            <p:pic>
              <p:nvPicPr>
                <p:cNvPr id="74" name="Picture 4" descr="77AviationBdeSSI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926847" y="9471451"/>
                  <a:ext cx="877559" cy="877560"/>
                </a:xfrm>
                <a:prstGeom prst="rect">
                  <a:avLst/>
                </a:prstGeom>
                <a:noFill/>
              </p:spPr>
            </p:pic>
            <p:sp>
              <p:nvSpPr>
                <p:cNvPr id="75" name="Rectangle 224"/>
                <p:cNvSpPr>
                  <a:spLocks noChangeArrowheads="1"/>
                </p:cNvSpPr>
                <p:nvPr/>
              </p:nvSpPr>
              <p:spPr bwMode="auto">
                <a:xfrm>
                  <a:off x="6781883" y="10509188"/>
                  <a:ext cx="1116075" cy="6755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87971" tIns="43214" rIns="87971" bIns="43214">
                  <a:spAutoFit/>
                </a:bodyPr>
                <a:lstStyle/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77th CAB</a:t>
                  </a:r>
                </a:p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FS</a:t>
                  </a: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AR ARNG</a:t>
                  </a: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" name="Group 84"/>
              <p:cNvGrpSpPr/>
              <p:nvPr/>
            </p:nvGrpSpPr>
            <p:grpSpPr>
              <a:xfrm>
                <a:off x="7301595" y="4114803"/>
                <a:ext cx="911837" cy="1219198"/>
                <a:chOff x="9512853" y="9513210"/>
                <a:chExt cx="1250144" cy="1671533"/>
              </a:xfrm>
            </p:grpSpPr>
            <p:pic>
              <p:nvPicPr>
                <p:cNvPr id="78" name="Picture 124" descr="North Carolina State Army National Guard Shoulder Sleeve Insignia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9803274" y="9513210"/>
                  <a:ext cx="590184" cy="8524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9" name="Rectangle 224"/>
                <p:cNvSpPr>
                  <a:spLocks noChangeArrowheads="1"/>
                </p:cNvSpPr>
                <p:nvPr/>
              </p:nvSpPr>
              <p:spPr bwMode="auto">
                <a:xfrm>
                  <a:off x="9512853" y="10509153"/>
                  <a:ext cx="1250144" cy="6755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87971" tIns="43214" rIns="87971" bIns="43214">
                  <a:spAutoFit/>
                </a:bodyPr>
                <a:lstStyle/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449th CAB</a:t>
                  </a:r>
                </a:p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FS</a:t>
                  </a: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NC ARNG</a:t>
                  </a: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" name="Group 85"/>
              <p:cNvGrpSpPr/>
              <p:nvPr/>
            </p:nvGrpSpPr>
            <p:grpSpPr>
              <a:xfrm>
                <a:off x="1719703" y="4096085"/>
                <a:ext cx="868555" cy="1237914"/>
                <a:chOff x="8010331" y="9388034"/>
                <a:chExt cx="1190802" cy="1697203"/>
              </a:xfrm>
            </p:grpSpPr>
            <p:pic>
              <p:nvPicPr>
                <p:cNvPr id="80" name="Picture 112" descr="63d Aviation Brigade Shoulder Sleeve Insignia"/>
                <p:cNvPicPr>
                  <a:picLocks noChangeAspect="1" noChangeArrowheads="1"/>
                </p:cNvPicPr>
                <p:nvPr/>
              </p:nvPicPr>
              <p:blipFill>
                <a:blip r:embed="rId1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277309" y="9388034"/>
                  <a:ext cx="640080" cy="8614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1" name="Rectangle 224"/>
                <p:cNvSpPr>
                  <a:spLocks noChangeArrowheads="1"/>
                </p:cNvSpPr>
                <p:nvPr/>
              </p:nvSpPr>
              <p:spPr bwMode="auto">
                <a:xfrm>
                  <a:off x="8010331" y="10409643"/>
                  <a:ext cx="1190802" cy="67559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87971" tIns="43214" rIns="87971" bIns="43214">
                  <a:spAutoFit/>
                </a:bodyPr>
                <a:lstStyle/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63rd CAB </a:t>
                  </a:r>
                </a:p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FS</a:t>
                  </a: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algn="ctr" defTabSz="873125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KY ARNG</a:t>
                  </a:r>
                  <a:endParaRPr lang="en-US" sz="1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123" name="Rectangle 122"/>
          <p:cNvSpPr/>
          <p:nvPr/>
        </p:nvSpPr>
        <p:spPr>
          <a:xfrm>
            <a:off x="8458200" y="3581400"/>
            <a:ext cx="609600" cy="381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AC  ARB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11" name="Rectangle 224"/>
          <p:cNvSpPr>
            <a:spLocks noChangeArrowheads="1"/>
          </p:cNvSpPr>
          <p:nvPr/>
        </p:nvSpPr>
        <p:spPr bwMode="auto">
          <a:xfrm>
            <a:off x="4564831" y="6324600"/>
            <a:ext cx="769169" cy="3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1-1 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KS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9" name="Picture 117" descr="66th Aviation Command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267325" y="1347787"/>
            <a:ext cx="3714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Rectangle 224"/>
          <p:cNvSpPr>
            <a:spLocks noChangeArrowheads="1"/>
          </p:cNvSpPr>
          <p:nvPr/>
        </p:nvSpPr>
        <p:spPr bwMode="auto">
          <a:xfrm>
            <a:off x="5094396" y="1905000"/>
            <a:ext cx="814052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66th CAB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FS-</a:t>
            </a:r>
            <a:r>
              <a:rPr lang="en-US" sz="1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Hvy</a:t>
            </a:r>
            <a:endParaRPr lang="en-US" sz="10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9" name="Picture 2" descr="C:\Users\kent.may\Desktop\Picture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7677" y="1370848"/>
            <a:ext cx="516323" cy="534152"/>
          </a:xfrm>
          <a:prstGeom prst="rect">
            <a:avLst/>
          </a:prstGeom>
          <a:noFill/>
        </p:spPr>
      </p:pic>
      <p:sp>
        <p:nvSpPr>
          <p:cNvPr id="140" name="Rectangle 224"/>
          <p:cNvSpPr>
            <a:spLocks noChangeArrowheads="1"/>
          </p:cNvSpPr>
          <p:nvPr/>
        </p:nvSpPr>
        <p:spPr bwMode="auto">
          <a:xfrm>
            <a:off x="832004" y="1905000"/>
            <a:ext cx="769168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28th ID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FS-</a:t>
            </a:r>
            <a:r>
              <a:rPr lang="en-US" sz="1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Hvy</a:t>
            </a:r>
            <a:endParaRPr lang="en-US" sz="10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1" name="Picture 256" descr="SSI, 29th Infantry Division 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5476" y="1376677"/>
            <a:ext cx="452124" cy="45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251"/>
          <p:cNvPicPr>
            <a:picLocks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679071" y="4212609"/>
            <a:ext cx="502529" cy="511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" name="Rectangle 224"/>
          <p:cNvSpPr>
            <a:spLocks noChangeArrowheads="1"/>
          </p:cNvSpPr>
          <p:nvPr/>
        </p:nvSpPr>
        <p:spPr bwMode="auto">
          <a:xfrm>
            <a:off x="4514978" y="4841231"/>
            <a:ext cx="791611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34th ID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FS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MN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224"/>
          <p:cNvSpPr>
            <a:spLocks noChangeArrowheads="1"/>
          </p:cNvSpPr>
          <p:nvPr/>
        </p:nvSpPr>
        <p:spPr bwMode="auto">
          <a:xfrm>
            <a:off x="3048000" y="1905000"/>
            <a:ext cx="791611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29th ID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FS-</a:t>
            </a:r>
            <a:r>
              <a:rPr lang="en-US" sz="1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Hvy</a:t>
            </a: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MD ARNG</a:t>
            </a:r>
          </a:p>
        </p:txBody>
      </p:sp>
      <p:pic>
        <p:nvPicPr>
          <p:cNvPr id="145" name="Picture 272" descr="SSI, 35th Infantry Division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5562600"/>
            <a:ext cx="512950" cy="5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" name="Rectangle 224"/>
          <p:cNvSpPr>
            <a:spLocks noChangeArrowheads="1"/>
          </p:cNvSpPr>
          <p:nvPr/>
        </p:nvSpPr>
        <p:spPr bwMode="auto">
          <a:xfrm>
            <a:off x="7331172" y="4841232"/>
            <a:ext cx="798023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35th ID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FS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 ARNG</a:t>
            </a:r>
          </a:p>
        </p:txBody>
      </p:sp>
      <p:sp>
        <p:nvSpPr>
          <p:cNvPr id="147" name="Rectangle 7"/>
          <p:cNvSpPr>
            <a:spLocks noChangeArrowheads="1"/>
          </p:cNvSpPr>
          <p:nvPr/>
        </p:nvSpPr>
        <p:spPr bwMode="auto">
          <a:xfrm>
            <a:off x="2286000" y="609600"/>
            <a:ext cx="4724400" cy="292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79375" tIns="38100" rIns="79375" bIns="38100">
            <a:spAutoFit/>
          </a:bodyPr>
          <a:lstStyle/>
          <a:p>
            <a:pPr indent="-279400" algn="ctr" defTabSz="779463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FC0128"/>
              </a:buClr>
              <a:buSzPct val="200000"/>
              <a:tabLst>
                <a:tab pos="393700" algn="l"/>
              </a:tabLst>
            </a:pPr>
            <a:r>
              <a:rPr lang="en-US" sz="14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ARNG CABs  -  New ARB Alignment</a:t>
            </a:r>
            <a:endParaRPr lang="en-US" sz="1400" b="1" u="sng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9" name="Picture 2" descr="427px-36th_Infantry_Division_SSIsvg.png image by XtragicFev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73638" y="5562600"/>
            <a:ext cx="412962" cy="579307"/>
          </a:xfrm>
          <a:prstGeom prst="rect">
            <a:avLst/>
          </a:prstGeom>
          <a:noFill/>
        </p:spPr>
      </p:pic>
      <p:sp>
        <p:nvSpPr>
          <p:cNvPr id="150" name="Rectangle 224"/>
          <p:cNvSpPr>
            <a:spLocks noChangeArrowheads="1"/>
          </p:cNvSpPr>
          <p:nvPr/>
        </p:nvSpPr>
        <p:spPr bwMode="auto">
          <a:xfrm>
            <a:off x="6514613" y="4841232"/>
            <a:ext cx="754741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36th ID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FS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TX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486710" y="6351657"/>
            <a:ext cx="76976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1-285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AZ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2" name="Picture 266" descr="SSI, 38th Infantry Division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6987" y="4267200"/>
            <a:ext cx="500213" cy="4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" name="Rectangle 224"/>
          <p:cNvSpPr>
            <a:spLocks noChangeArrowheads="1"/>
          </p:cNvSpPr>
          <p:nvPr/>
        </p:nvSpPr>
        <p:spPr bwMode="auto">
          <a:xfrm>
            <a:off x="3644878" y="4841232"/>
            <a:ext cx="719475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38th ID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FS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4" name="Picture 2" descr="http://upload.wikimedia.org/wikipedia/en/thumb/1/17/40th_Infantry_Division_SSI.svg/190px-40th_Infantry_Division_SSI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94031" y="1371440"/>
            <a:ext cx="530769" cy="533560"/>
          </a:xfrm>
          <a:prstGeom prst="rect">
            <a:avLst/>
          </a:prstGeom>
          <a:noFill/>
        </p:spPr>
      </p:pic>
      <p:sp>
        <p:nvSpPr>
          <p:cNvPr id="155" name="Rectangle 224"/>
          <p:cNvSpPr>
            <a:spLocks noChangeArrowheads="1"/>
          </p:cNvSpPr>
          <p:nvPr/>
        </p:nvSpPr>
        <p:spPr bwMode="auto">
          <a:xfrm>
            <a:off x="7246430" y="1905000"/>
            <a:ext cx="777183" cy="49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40th ID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FS-</a:t>
            </a:r>
            <a:r>
              <a:rPr lang="en-US" sz="1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Hvy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6" name="Picture 279" descr="10 ID Patch"/>
          <p:cNvPicPr preferRelativeResize="0"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80944" y="2438400"/>
            <a:ext cx="600256" cy="607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" name="Rectangle 224"/>
          <p:cNvSpPr>
            <a:spLocks noChangeArrowheads="1"/>
          </p:cNvSpPr>
          <p:nvPr/>
        </p:nvSpPr>
        <p:spPr bwMode="auto">
          <a:xfrm>
            <a:off x="1295400" y="3048000"/>
            <a:ext cx="806038" cy="3750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1-4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 </a:t>
            </a: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Rectangle 224"/>
          <p:cNvSpPr>
            <a:spLocks noChangeArrowheads="1"/>
          </p:cNvSpPr>
          <p:nvPr/>
        </p:nvSpPr>
        <p:spPr bwMode="auto">
          <a:xfrm>
            <a:off x="8227297" y="6356718"/>
            <a:ext cx="777183" cy="348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1-130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NC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9" name="Picture 124" descr="North Carolina State Army National Guard Shoulder Sleeve Insignia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08728" y="5626608"/>
            <a:ext cx="430472" cy="62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" name="Rectangle 7"/>
          <p:cNvSpPr>
            <a:spLocks noChangeArrowheads="1"/>
          </p:cNvSpPr>
          <p:nvPr/>
        </p:nvSpPr>
        <p:spPr bwMode="auto">
          <a:xfrm>
            <a:off x="0" y="3563541"/>
            <a:ext cx="1676400" cy="18466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79375" tIns="38100" rIns="79375" bIns="38100">
            <a:spAutoFit/>
          </a:bodyPr>
          <a:lstStyle/>
          <a:p>
            <a:pPr indent="-279400" defTabSz="779463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FC0128"/>
              </a:buClr>
              <a:buSzPct val="200000"/>
              <a:tabLst>
                <a:tab pos="393700" algn="l"/>
              </a:tabLst>
            </a:pPr>
            <a:r>
              <a:rPr 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New ARNG ARB facilities will be same facilities on AC Post vacated by A/C ARB transferring to ARNG (Except MD, IN, CA)</a:t>
            </a:r>
          </a:p>
          <a:p>
            <a:pPr indent="-279400" defTabSz="779463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FC0128"/>
              </a:buClr>
              <a:buSzPct val="200000"/>
              <a:tabLst>
                <a:tab pos="393700" algn="l"/>
              </a:tabLst>
            </a:pPr>
            <a:r>
              <a:rPr 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Personnel for new ARBs partially manned from Soldiers leaving A/C during drawdown/de-activation of A/C CABs</a:t>
            </a:r>
            <a:endParaRPr lang="en-US" sz="1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2667000" y="2362200"/>
            <a:ext cx="762000" cy="1066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s://encrypted-tbn2.gstatic.com/images?q=tbn:ANd9GcQdlktLKVpBPmvEmfkbc5GqjkQDfoNP9iPQZCzJyxs8mbV2P2En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581400" y="2362200"/>
            <a:ext cx="609600" cy="727881"/>
          </a:xfrm>
          <a:prstGeom prst="rect">
            <a:avLst/>
          </a:prstGeom>
          <a:noFill/>
        </p:spPr>
      </p:pic>
      <p:pic>
        <p:nvPicPr>
          <p:cNvPr id="88" name="Picture 279" descr="10 ID Patch"/>
          <p:cNvPicPr preferRelativeResize="0"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43144" y="5638800"/>
            <a:ext cx="600256" cy="607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Rectangle 224"/>
          <p:cNvSpPr>
            <a:spLocks noChangeArrowheads="1"/>
          </p:cNvSpPr>
          <p:nvPr/>
        </p:nvSpPr>
        <p:spPr bwMode="auto">
          <a:xfrm>
            <a:off x="2612428" y="3048000"/>
            <a:ext cx="814053" cy="3750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2-159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MD </a:t>
            </a: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590800" y="1295400"/>
            <a:ext cx="1676400" cy="2209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57200" y="1295400"/>
            <a:ext cx="1676400" cy="2209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4"/>
          <p:cNvSpPr>
            <a:spLocks noChangeArrowheads="1"/>
          </p:cNvSpPr>
          <p:nvPr/>
        </p:nvSpPr>
        <p:spPr bwMode="auto">
          <a:xfrm>
            <a:off x="381000" y="6406757"/>
            <a:ext cx="969545" cy="518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1-25 ARB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Ft. Carson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Deactivated</a:t>
            </a:r>
          </a:p>
        </p:txBody>
      </p:sp>
      <p:sp>
        <p:nvSpPr>
          <p:cNvPr id="2052" name="AutoShape 4" descr="data:image/jpeg;base64,/9j/4AAQSkZJRgABAQAAAQABAAD/2wCEAAkGBhIREBUUEBQVFBUUFxcYGBcXFhsaGRoYHBgWHBkUFyAaHSYjHBsjHBccIi8iLycpLCwsHR8xQTAqNSYrLCkBCQoKDgwOGg8PGiwiHyQ1NCkxKS01KjQqKTUsNCwpNCosNi41KSwsKSwuKSouLzUsLCosLC0tLSw0KTAsLzUsLP/AABEIAGoAfAMBIgACEQEDEQH/xAAcAAACAgMBAQAAAAAAAAAAAAAABgQHAgMFCAH/xABHEAABAgMEBQkDBwoHAQAAAAABAgMABBEFEiExBgdBUWETIlJxgZGhsdEyQsEXU1RikqKyFDM1Q2Nyc5Pj8CMkNILC0uEV/8QAGgEAAgMBAQAAAAAAAAAAAAAAAAQCAwUBBv/EADARAAEDAgQDBwQCAwAAAAAAAAEAAgMEEQUSITFRcdETQWGRobHBIoHh8BSiIzJC/9oADAMBAAIRAxEAPwC8YIIwW6BhmdwgQsiY1KdqKjAdI/D1844+kGlDEoP8ZV5zNLSc+BO4cT3RXk7p3MOvBajRsH80n2acd6uJ8IpllyNOXU8E7T0Uk2uw49FY0xazYPNQF/WVt7xGr/7CfmUeHpHJYeStIUk1ChUHhGceSfilUXH6reFgmhTRjQhQbR1iBl1TZlUG6aVv0rhn7HGI3yoJ+iI/mf04X9MGaTFekkHuqPhHT0M0WE1LzK1DG7cb4LpevfhHaY9FTTPlja6+pCadTUzI87m+p6qb8qCfoiP5n9OGKz9Ig60lZYQm8K0rWn3RFRUizZVm42lPRSB3ACEcQrZYWtyGxPJE9HA0CzfddgWwn5lHh6R1JWaSsVbNd6DmOrd5dULELekmkS2lpQwopUkgqUMwdifieyFqHEah8uV31Dyt5JX+E2TRmhVqocB+I2iMoQ9HdYqHKInKNr2OjBJ/e6Pl1Q7JfwBNCDkoZEb+HlHpmuDtlnTQPhNnhboIIIkqURAtBK+TeDZKVlslJGd66QKdVB3xPjU57ST1jvx8wIF0GxuqMkrNfmlLLYLiwLyhXnEVxOJxx84ivMKQopWkpUMwoEHuMdtiaMhaSj7rbqkkfsyf+pr2Rbk3Z7MwgcqhDiSMKgHA7QdkJtjzDxXo56wwOFxdpVU6I2vdVyKzgrFHA7U9vnDdCFpLLoamVJbaWxdPsqVePBQ3DdieuGuwbV5doE+2nBQ49Lt9Y87idLld2rfupytzASDvXJ03ZwbVxUnyI8jDfqzT/kBxcc86fCF/S1m9LE9FST8D5ww6tP8AQD+I5+KNLCHZogOFx8/KVrDemHPqq3/Jr08UDLl1CnAOHDuEWBCfZLN60XD0VvH7ygPOG9agASTQDEnhvjKxV15Q3gPdMzG9h4KDbVqBhoq944JG8+gzivXHCokqNSTUned8T7btXl3Sr3E4JHDf1mLM0NsKX5BDv5Nyaztc56juUCcgdmAjVw+k7Nmu536IfKKVmZwuSqxbsF8tKd5NSW0ipWrmp7K59kPGrB5zkXyVEoTdCEk4BVCTTdWqcIx1pWzgiWSc+evq91PfU9gjqav5S5II3uuFfZXDwRGmxtn2CVqZnSUuZwtc6JrbRQADYAO6MoIIZWGiNUz7NdxB7jj4VjbHxaagg7cIEKqNY1krRNqdCTcWlJqMq0oa7sogS+mkw3+T3FfmEFFDiFpKq0UP3QkdkWTbbdUNqOOBSevd3gwl2pokhdVNcxW73T6Rhy1whndG/Tx9V6GmlZJE0SDbT4TE63LWzL1TzHkD/cg7j0kH+6GEJCXrPmrrqSCMFDYpJ95O/eI0NLmJF4LFW1jI5pUNo3KB3RYUvMy1sy9xYuPIFfrJPST0kHd/4YeIZUMtvf1RY0vjGf6/j95wbRSHZZd3EKQSOOFR5R1dWf8AoB/Ec/FC1Zbbso6ZSZGdS2r3VDaE8D4Gohp1eNXJMp6Lzo7lQhhkToJXxO5hUVluxIG1wR6pS0eZ/wAzNL/aKT3uLJ8hGnS616DkUHE4r6tifieyJDE2Jdp9zNS33bo3m8QB4Vjq6M6JpZBnLQIChzwlWSPrL3q3DZ15UxUxnqnSHYG3l0TT5Gx/W7kBxKj6H6EBIEzOgAJF5KFYAAY33K+XfELSvT9TqwiVJS0hQN7IrIII6k1GW3wiFpbpkucVybVUsg4J2rOwq+AjTZeiK10U9VCd3vH0jRnqY4W6m3uUMiue2qN+4cPyoFozTk7MrcCSVLVUJGNE5AdQAGMXFZEnyTTLfzbYr+9QDx50LlkWY2hSUNpCQSK7zvqdsODWKlHqHcPUmI4fUfyMz7WG376LPxCUENY0WAW2CCCNRZaIIIIELl2o3VlY6Kq9+PxjgQ0zLdb6ekjAcRUfFMU2daqBnLr+2PSMLEcNnqZQ+Ft9LHb5T1POxjbOKd35dK0lK0hQOwwvTOjTjKw7JrKVJNQK4jgDtHAxyPlWR9HX9sekHyrI+jr+2PSFoMLxOE3Yz7Xbb3Tba2Nv/Xun2zrUatNvkJlPJTCMRsUCP1jdfEeYjt6N2cthtaXKVLilVGRBpzhuru2QiaN23K2ji4tMs6haUt3nEhwkioLeIOeG2LMlW1JQAtV9QzVS7XiRXP8AvCNyFst7zMyuGndr5JKeRhbaM6Hu4ckrSVjNyiTMzpA5MqKE5hN5RNR0nDXs8YW7Vm5m011oWpcHmg7frEe8rwEM+k8qwlfKzkw2KXi024UoTgMkgq5yuOPUIrv5Vk/R1fbHpC80VYRkpo9ONx1TEdTG053m7vvYck22ZYbTA5oqrpHPs3R0IQvlWT9HV9sekfPlXT9HP2x6RjPwXEXnM5hJ5t6qZrIibl3urOsRqrteiCfh8Y70t7Nd9T3nDwhP1fW/+WMPOhst0UG01NamgNct6hDolNBQbI3MPpX00OSQWde5Cz55BI+42X2CCCH1QiCCCBC1O4FJ407x60jzTpnZ/IWhMt5AOqI6lG8PBXhHpaZ9kndj3Y/CKO10yFy0Q4MnWkntSSk+AHfDtE6zyOKg/ZIMNUpqwtJ1tLiGOaoVAUtCVUOVQogiHDVdoAzVMzMqbccFFIZCkquDYtwA+1uGzrytqL5qvKcrFwN4qs9HtG5aw5Yzc8QqYIoAMbpI/NNDao7VeQzdNEreM7JtzBRcLl7mg1pRSgMduAintcs+HLRuhd4NNpTQGoSoklQ4HKvZFtaBynJWZKp/ZJV9rnf8oXmb/jD3blSG9ly5+25OemX7MnEgKBHJkml6qQQUH3XBXLbxxEVxaep2fQ8pLCUut15q76U1HEE1B37IgazVkWtMEEghSCCMwbiaEcYv2x5wPS7TiVBYWhJvA1rgK+MWFzoGtczY9y5uvMlsWM9KOlqYQULGw5EbCCMCOMQo9KaZ6KS89LlL5CCkEodwBQes+6dojzza1jLl31MqKVqBoFIUFJVXIpI37sxDcE4lHiokWV5ar5DkrLlxtdUpw9pJHgkQ6RAsqSDLbTQyZaSnwCa/dPfE+Md7sziVYEQQQRBdRBBBAhBEVXrskL0rLPbW1qbJ4KTn3t+MWpEGfs1DqFNvNodbUalCgD54eUWRPyPDlwi4VA6EacGzOWKGEuqdCQCVXboTewwBqCSN2Qh/091pBloMyhBfWhJWsYhq8kGg3rx7OuPlu6mZZ0kybimF/NrqpHZXnAdpEVzb+gk7J1LzRKPnEc9HWSMR2gRpDsZnB3fwUNQuAtZUSSSSTUk4kk5kx6Q1dz/LWZLK2hsIPWiqfhHm6PRmrWyVS1mMpWQSsFzDEAOG8ADtwIjlbbIEM3VO60P0tMdaPwIjboBrAcs5y4uq5dZ5yNqT84jjvG3rjVrQ/S0x1o/AmF+zrKemF3GG1uq3IST37u2GGta6IB21lHvVr6e6zkpvy7bbb7MxL1DgUR7YUK0oa0zpgQYrrQaz+WtGWRTDlUqPUjnn8MN1h6lXlUVOupZT0EkKX1E+yPvRZGj2hspJYyzIC6U5VeKzvxOI6gAIUMsUTS1mpUrE7rus5qPGncBG2MGkUFM8/E1jOM1WIggggQiCCCBCIIIIEL4pAOYrGsskeycNxxHrG2CBCUNINXUjNVLjXIrP6xrDtUAKHtHbCfOasrUbUlMpOFbWQJdW3cHECop1d0W/HPncFpphU40wrlnvzi9k726XvzXCAkeytUbAXyk+6ubdOJSCQmvE1vHtIEPcjZqGUBDLaGUD3UJA8sPOJaEgDAUjKIPkc/8A2KALLBLIGOZ3nExnBBFa6iCCCBCIIIIEL//Z">
            <a:hlinkClick r:id="rId23"/>
          </p:cNvPr>
          <p:cNvSpPr>
            <a:spLocks noChangeAspect="1" noChangeArrowheads="1"/>
          </p:cNvSpPr>
          <p:nvPr/>
        </p:nvSpPr>
        <p:spPr bwMode="auto">
          <a:xfrm>
            <a:off x="0" y="-601663"/>
            <a:ext cx="147637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hIREBUUEBQVFBUUFxcYGBcXFhsaGRoYHBgWHBkUFyAaHSYjHBsjHBccIi8iLycpLCwsHR8xQTAqNSYrLCkBCQoKDgwOGg8PGiwiHyQ1NCkxKS01KjQqKTUsNCwpNCosNi41KSwsKSwuKSouLzUsLCosLC0tLSw0KTAsLzUsLP/AABEIAGoAfAMBIgACEQEDEQH/xAAcAAACAgMBAQAAAAAAAAAAAAAABgQHAgMFCAH/xABHEAABAgMEBQkDBwoHAQAAAAABAgMABBEFEiExBgdBUWETIlJxgZGhsdEyQsEXU1RikqKyFDM1Q2Nyc5Pj8CMkNILC0uEV/8QAGgEAAgMBAQAAAAAAAAAAAAAAAAQCAwUBBv/EADARAAEDAgQDBwQCAwAAAAAAAAEAAgMEEQUSITFRcdETQWGRobHBIoHh8BSiIzJC/9oADAMBAAIRAxEAPwC8YIIwW6BhmdwgQsiY1KdqKjAdI/D1844+kGlDEoP8ZV5zNLSc+BO4cT3RXk7p3MOvBajRsH80n2acd6uJ8IpllyNOXU8E7T0Uk2uw49FY0xazYPNQF/WVt7xGr/7CfmUeHpHJYeStIUk1ChUHhGceSfilUXH6reFgmhTRjQhQbR1iBl1TZlUG6aVv0rhn7HGI3yoJ+iI/mf04X9MGaTFekkHuqPhHT0M0WE1LzK1DG7cb4LpevfhHaY9FTTPlja6+pCadTUzI87m+p6qb8qCfoiP5n9OGKz9Ig60lZYQm8K0rWn3RFRUizZVm42lPRSB3ACEcQrZYWtyGxPJE9HA0CzfddgWwn5lHh6R1JWaSsVbNd6DmOrd5dULELekmkS2lpQwopUkgqUMwdifieyFqHEah8uV31Dyt5JX+E2TRmhVqocB+I2iMoQ9HdYqHKInKNr2OjBJ/e6Pl1Q7JfwBNCDkoZEb+HlHpmuDtlnTQPhNnhboIIIkqURAtBK+TeDZKVlslJGd66QKdVB3xPjU57ST1jvx8wIF0GxuqMkrNfmlLLYLiwLyhXnEVxOJxx84ivMKQopWkpUMwoEHuMdtiaMhaSj7rbqkkfsyf+pr2Rbk3Z7MwgcqhDiSMKgHA7QdkJtjzDxXo56wwOFxdpVU6I2vdVyKzgrFHA7U9vnDdCFpLLoamVJbaWxdPsqVePBQ3DdieuGuwbV5doE+2nBQ49Lt9Y87idLld2rfupytzASDvXJ03ZwbVxUnyI8jDfqzT/kBxcc86fCF/S1m9LE9FST8D5ww6tP8AQD+I5+KNLCHZogOFx8/KVrDemHPqq3/Jr08UDLl1CnAOHDuEWBCfZLN60XD0VvH7ygPOG9agASTQDEnhvjKxV15Q3gPdMzG9h4KDbVqBhoq944JG8+gzivXHCokqNSTUned8T7btXl3Sr3E4JHDf1mLM0NsKX5BDv5Nyaztc56juUCcgdmAjVw+k7Nmu536IfKKVmZwuSqxbsF8tKd5NSW0ipWrmp7K59kPGrB5zkXyVEoTdCEk4BVCTTdWqcIx1pWzgiWSc+evq91PfU9gjqav5S5II3uuFfZXDwRGmxtn2CVqZnSUuZwtc6JrbRQADYAO6MoIIZWGiNUz7NdxB7jj4VjbHxaagg7cIEKqNY1krRNqdCTcWlJqMq0oa7sogS+mkw3+T3FfmEFFDiFpKq0UP3QkdkWTbbdUNqOOBSevd3gwl2pokhdVNcxW73T6Rhy1whndG/Tx9V6GmlZJE0SDbT4TE63LWzL1TzHkD/cg7j0kH+6GEJCXrPmrrqSCMFDYpJ95O/eI0NLmJF4LFW1jI5pUNo3KB3RYUvMy1sy9xYuPIFfrJPST0kHd/4YeIZUMtvf1RY0vjGf6/j95wbRSHZZd3EKQSOOFR5R1dWf8AoB/Ec/FC1Zbbso6ZSZGdS2r3VDaE8D4Gohp1eNXJMp6Lzo7lQhhkToJXxO5hUVluxIG1wR6pS0eZ/wAzNL/aKT3uLJ8hGnS616DkUHE4r6tifieyJDE2Jdp9zNS33bo3m8QB4Vjq6M6JpZBnLQIChzwlWSPrL3q3DZ15UxUxnqnSHYG3l0TT5Gx/W7kBxKj6H6EBIEzOgAJF5KFYAAY33K+XfELSvT9TqwiVJS0hQN7IrIII6k1GW3wiFpbpkucVybVUsg4J2rOwq+AjTZeiK10U9VCd3vH0jRnqY4W6m3uUMiue2qN+4cPyoFozTk7MrcCSVLVUJGNE5AdQAGMXFZEnyTTLfzbYr+9QDx50LlkWY2hSUNpCQSK7zvqdsODWKlHqHcPUmI4fUfyMz7WG376LPxCUENY0WAW2CCCNRZaIIIIELl2o3VlY6Kq9+PxjgQ0zLdb6ekjAcRUfFMU2daqBnLr+2PSMLEcNnqZQ+Ft9LHb5T1POxjbOKd35dK0lK0hQOwwvTOjTjKw7JrKVJNQK4jgDtHAxyPlWR9HX9sekHyrI+jr+2PSFoMLxOE3Yz7Xbb3Tba2Nv/Xun2zrUatNvkJlPJTCMRsUCP1jdfEeYjt6N2cthtaXKVLilVGRBpzhuru2QiaN23K2ji4tMs6haUt3nEhwkioLeIOeG2LMlW1JQAtV9QzVS7XiRXP8AvCNyFst7zMyuGndr5JKeRhbaM6Hu4ckrSVjNyiTMzpA5MqKE5hN5RNR0nDXs8YW7Vm5m011oWpcHmg7frEe8rwEM+k8qwlfKzkw2KXi024UoTgMkgq5yuOPUIrv5Vk/R1fbHpC80VYRkpo9ONx1TEdTG053m7vvYck22ZYbTA5oqrpHPs3R0IQvlWT9HV9sekfPlXT9HP2x6RjPwXEXnM5hJ5t6qZrIibl3urOsRqrteiCfh8Y70t7Nd9T3nDwhP1fW/+WMPOhst0UG01NamgNct6hDolNBQbI3MPpX00OSQWde5Cz55BI+42X2CCCH1QiCCCBC1O4FJ407x60jzTpnZ/IWhMt5AOqI6lG8PBXhHpaZ9kndj3Y/CKO10yFy0Q4MnWkntSSk+AHfDtE6zyOKg/ZIMNUpqwtJ1tLiGOaoVAUtCVUOVQogiHDVdoAzVMzMqbccFFIZCkquDYtwA+1uGzrytqL5qvKcrFwN4qs9HtG5aw5Yzc8QqYIoAMbpI/NNDao7VeQzdNEreM7JtzBRcLl7mg1pRSgMduAintcs+HLRuhd4NNpTQGoSoklQ4HKvZFtaBynJWZKp/ZJV9rnf8oXmb/jD3blSG9ly5+25OemX7MnEgKBHJkml6qQQUH3XBXLbxxEVxaep2fQ8pLCUut15q76U1HEE1B37IgazVkWtMEEghSCCMwbiaEcYv2x5wPS7TiVBYWhJvA1rgK+MWFzoGtczY9y5uvMlsWM9KOlqYQULGw5EbCCMCOMQo9KaZ6KS89LlL5CCkEodwBQes+6dojzza1jLl31MqKVqBoFIUFJVXIpI37sxDcE4lHiokWV5ar5DkrLlxtdUpw9pJHgkQ6RAsqSDLbTQyZaSnwCa/dPfE+Md7sziVYEQQQRBdRBBBAhBEVXrskL0rLPbW1qbJ4KTn3t+MWpEGfs1DqFNvNodbUalCgD54eUWRPyPDlwi4VA6EacGzOWKGEuqdCQCVXboTewwBqCSN2Qh/091pBloMyhBfWhJWsYhq8kGg3rx7OuPlu6mZZ0kybimF/NrqpHZXnAdpEVzb+gk7J1LzRKPnEc9HWSMR2gRpDsZnB3fwUNQuAtZUSSSSTUk4kk5kx6Q1dz/LWZLK2hsIPWiqfhHm6PRmrWyVS1mMpWQSsFzDEAOG8ADtwIjlbbIEM3VO60P0tMdaPwIjboBrAcs5y4uq5dZ5yNqT84jjvG3rjVrQ/S0x1o/AmF+zrKemF3GG1uq3IST37u2GGta6IB21lHvVr6e6zkpvy7bbb7MxL1DgUR7YUK0oa0zpgQYrrQaz+WtGWRTDlUqPUjnn8MN1h6lXlUVOupZT0EkKX1E+yPvRZGj2hspJYyzIC6U5VeKzvxOI6gAIUMsUTS1mpUrE7rus5qPGncBG2MGkUFM8/E1jOM1WIggggQiCCCBCIIIIEL4pAOYrGsskeycNxxHrG2CBCUNINXUjNVLjXIrP6xrDtUAKHtHbCfOasrUbUlMpOFbWQJdW3cHECop1d0W/HPncFpphU40wrlnvzi9k726XvzXCAkeytUbAXyk+6ubdOJSCQmvE1vHtIEPcjZqGUBDLaGUD3UJA8sPOJaEgDAUjKIPkc/8A2KALLBLIGOZ3nExnBBFa6iCCCBCIIIIEL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data:image/jpeg;base64,/9j/4AAQSkZJRgABAQAAAQABAAD/2wCEAAkGBxQTEhUUExQVFRUXGB0aGBgXGBoYGhkYHBwXFxYXHiAcHSggGiAlHBwcITEiJSkrLi4uFx8zODMsNygtLisBCgoKDg0OGxAQGzQmICYvLDc0Lyw3LCwsNCw0LiwsLCwtLC8sLCwsNCw0LDQsLC8vNCwsLDQsLCwsNCwsLCwsLP/AABEIAOEA4QMBIgACEQEDEQH/xAAcAAEAAgIDAQAAAAAAAAAAAAAABgcEBQIDCAH/xABGEAABAwIDBQQHBgMFBwUAAAABAAIRAyEEEjEFBkFRYQcicYETMpGhscHRFCNCUuHwU2KSFiQz0vElQ3JzgqKyFRc0NWP/xAAaAQEAAgMBAAAAAAAAAAAAAAAABAUBAgMG/8QANBEAAgIBAgQDBwIFBQAAAAAAAAECAxEEIQUSMVFBYZETIjJxsdHwgaEUI0JSwRUkMzTh/9oADAMBAAIRAxEAPwC8UREAREQBERAERddWs1olxDQOJMBAdiLT4reKk31Q6oT+UW56myw27yVD/uR/Wf8AKgySRFG3bw1eFFv9R/yoN4qn8Jv9R+iGMkkRRv8AtBU/hNPmfouX9oan8If1H6IMkiRR47fqfwR/Uf8AKn9oKn8Ef1n/ACoMkhRaFm3XkE+hH9f6LiN4ncaX/d+iGckgRaNu8Q40njwIK7aW8NI6hzepH0lBk26LqoYlrxLHBw6GV2oAiIgCIiAIiIAiIgCIiAIi+EoD6uFWqGiXEADibLS7R3gAltEZ3czZoPz8lrBQqVTmqOnxs0eAQxk2mM27woiT+Y6eQ1K1owr6hDqryb8dATwA0HksHGbYpYUiSC5zixrXAiXAA93gRHGQPOy0eP2/UeTl7rYgwZcReATpx096ianWV0bPr2JNGlnbuuncltXE4al6zgT1Me5dP9ocPFmk+R0UIBdAFx01+Er5liZhnt9uqp58Ysz7sV9fsWEeGw8WTWpvPR/Ib/y8L9Vods9oOFouLTTeXRMBvhEEkDWZWopt0hzSI4an3qFb4MivMEAixK7aTiNttnLLHT88TpHh1TeHknB7WqU//HcBP8txGmtjmvKf+7TL/cO8e5yjnzuqpzeK3+4+B9LjKQLS5gMvtIyxoZnVWisk3gzbotPXBya6eZMqna3yoO8y0DQDl5+5Y57W38KLfaDyPLp7yoXvRs37Pi6tIWaHS3/hNxZarhr8kdkkzevRaecVJLr8y2NmdpvpHhnoHS4k2LeJ9WwuANDrzW/pb1QBmpGLcBPHwgnXyVQ7r4fNWFyIvYSPO1vFTt0RqSeWaFU63X3V2KMGYloKU8YJXR3oon12EHw8L2PP4hZtHF4etZjoJ4cfYbqCgXu09Iyx9VyDRqMwIOoMR7Vyr4vYn76TOM+HVv4XgnNTBvYczHFp4Fp/c+a2OC3gGlcZCPxD1fPkoRhNvvpEB0ubHGA7hoT8x5rcUdq0MR/hvaSJzQQQ2BN72kTY8irnTauu9Zj6MrbtNOrr0J2xwIkGQbgrkohhn1aAlhlpgwbtM3HhI5Lc7O25Tqd133b/AMrtD4HQ/FSyPk2yIiGQiIgCIiAIiIDrr1gxpc7QCVFKr6td0ucQye60WDR/NHreK2e3u+9rOA7xExfhotNvDtYYPD1KmUnK2SBB4gDykiSgSbeEZONFPD03VajmtyiTmPdHKfE2tdVdvZ2jvql1PCyxn8TidfVEQ3WM3reCim194sTie7WqucwmcggNF5FhrHVal5B4/JR5W56F3p+HKHvWbvsZBxDi7M4ucde8Sb9SVPNi49tWiHWDoh094g6c7hV6FtNh480qoM911nCBCrtbp/aw26ospR2LBcDbukDp3R7yuvJIOYgeNz7QLLuLNDPtMe4I2L2mf3zXnc4OZ1UsoNo01BPwUW31YczCZAg6gR5QZUuZrcEfD3G6je+Tfumnuxn4a8dApWili+JtH4kQ4k/sq1OyPB/c1HkDMXaxJt1m/sVWRrMK99wsC2lg6QaSZaHGRFyJOnBeopXvEPissVJd2RLtg2aB6GsA0GchMXNjElVjl14K4u1+jOEY4NJy1BpMaHW/yVQOWLfiNuGPNHybJJuVS+8c7vQBcQbz1FgpeGwCcp8zmC0G5DIpvN7nkIsOcz7lJHExF2xyXmNfPN7/AEJcviPjgZ4ARy/RdRMkxa+rifb+yu0C4J0H74/Rcatdga55PdaCTcACOdvqoi8jU1u8e0fQU5AbmNhLRqeMqvqVZ7XZ2ucHgzmbIIPiFm7a2l6aqXT3fwjSw46fJa+Rp816PRaf2Ne/Vm8YrG5P90u0VzC2lirtNhUPAwGgvGrojW0clZRbSrCabg4QHcDrIFxYzGgXnfSFtt3t46+EeDTeSyZNPhxuJBym5uFYwtx1K7VcNUver2fYvrZO0n0nZKpLqZ0Ju5v1HwUoY4ESLg6FV/u5tmnjaAeyZENcHahwAJBPEnWVKN3nkZmHQXHTmPD9VITyUcouL5WbpERAEREAREQGh2m0DETzYPcSFDe0fE5MNmLQ9gfTLmuaSHDOJFjroVOtsM79N3i34EfNQ7tFo5sFXESckxae65rpt3rRPK11iXQ3px7RZ7ohm8u4ZeRXw3o2se0ODDI1Ez0UKx+yq1AkPpubH4hdp8Doru3BxDKuz6J9YsZkdNyC20fTothidlUq7MrmtIIu03sufIpLJOhrbaJuD3S28zzsB0t1tKB3T4/RWhtfs5pE/dE0zfrM8IJ0CiG8u59bBNa97mua4xIERykTx+q4yraLOnX1WNJPD8zY7r7VD2ZHkBzRYRqP6pK3+YAEd0e2FW+Ax7qLxUbBLdRpI+SsLB4plZge0i/LUfG689r9P7OfMuj+pIlHDMgXOg8hA9qwtv4UOoPGUAgGDy81sDSv+Kev0j4LFx1AGk+RAg6ty/ExqoVcsTT80alaZl6D3ZcPs1LLpkbwjgOgXnwt4E/Neht1x/dqUTAYBfWwhexo8SBxf4Y/qRztYE4Ph644EnwnRviqaGvJXH2vPIwjROtQd380Sfcqgpgk9fatbviO3C1/J/Un27GHig24k3Ja6/Sf2Ft2NAkyXX4nj7Vj4NxDGDUgDRobw8brvY+ZlpEni36wvIXScpuRJfc5Rxt/Tf2hRPfHat/Qth03dIJjlBlb/a2IbRZ6RwFtDluemqrWvVL3OcdXEmBIU7hunU5e0fRfU2it9ziDpb3I7X9hSrYO41bENzksa3oQ93uJjzU02BuJRY2KjW1XzOZzPZYkxbhovQRrbI9/Eaq9lu/Iq7BbGr1I9HSdBEg2APK55qR4Tc/0NN2IxjgKbBJptuXH8LZ5z8FbIwLKbA3KJmABYt8vDgof2sY1lPDU8OIL3vDzBnKGgm41BMi3Iro4RislfDW3X2KtbJ9uuDD7ImtJxDwMpLmjLMgNu4DW9/grT2Mw+kebxljzn9FXfZNgi3Dl9/vKhdoQIaAwceNzyM9FZ2yG2ceZj2D9V0h8KIeseb5Y7mwCIi3I4REQBERAYG2R3AeTgfbLfmo1vLRD8PVbwNN4IGvqu6R7SFK9oj7t/hPsutDtBmZnHgIAJ14wPidEC6lTdku1HsxPoM59HUYTltGeBBvpZWjWpEODmkjhAXnxtf0VebzTqTYx6ruB8lfG1dvsp4H7WCCMoLb6uOjJ4mfguFUtmmWnEaeacZx/q+p3bSrVRTJp5W1I7riA6DwtcQqK3gZXbVLcQ5znzMkkgydWzw8grn3X3nobQbAGSq1svZBteJBiCPeFi707rNxDCCIIu1wAt19y2kudbHDTWvS2cti+5SWYzp8JUk3PxjWudTcYzGW24/Jafamy6mHqFtRscja459PBY1J5BBBg8CBooN9PtIODPRpqyOU+paeU5h3Rprz6LjVwxLS2BJmSZi/PRa/d/aPp6bSXFz22dNz4zYCVsszQDM+yV5ecZVy5X1RxaKvxNEte5tiQSLfqr93RH91pa+qPWbB84Ko7bdNorva0ANzW1jx4q9t22ZcPSAJMNAuZOltQPgvYaR80c+SIHF3mECK9sVP+60zafSiDGlncTp5Krdk0XOqNA1zDTxVrdr98G0nQVBznj5e1VtuswGu2ziL+r4cbH3LTWS5YyfkduFv/AG7fmywWUzax05e1cRRAnW56n3Su0Ngi5NuRPxUc3q2uKQysBzk6nhz4ryVNcrZ8sSV5Gh3t2oyq9rWaMmSYuei0TWzy9y5Ac5Ps+a2uwtiPxFQZR3ARmJsI4ttxXqaalCKhE6Sca4c0nsju3TpYk1QcM99M8XtsCAbiYgnoVdtGrU9GAb2g1NHE8Da3uWLu5sJlJga1uVo0/X6rS75b/UsNnoUGmpVGpF2t0MH80jloVNilBbnnrrJ6yz3I/nmyVYWgTDjchUZvptQYvG1KrGugwymHG4ygNju83TE81Z2+m3xT2ayrTL5r5Q1zTGWW5iSeXDx6qqNg4X02Los/NUBN5Jg5jY6m3mtLZZaiiVw6nkhK6XhkvPdzACjQYy3caGzbhr1F5sVKNltimOsn2m3uWoYw5L/P53W/oshoHIALuU7eXlnNERZAREQBERAcXtkEHQ2UfrUop5TeDpBOh5DVSJajHMhzhzE6TrwhYYKD3k3beMRWIuPSOJI9YSSZjz1C1eI2qRhvsuUhoqioHZjcgOBBEcZt4K0du4eKziQQHgG/dvEEawNNOoUY2tu82r3mZWu4i5k8J5exUP8AHeytlXZ36nqKnG2uLl5epDtkbTqYeq2tSdD26cjwIPOyuzcneunj6WR+VuIA7zRxH5h06XhUnj9nOpuLeI4AyD4E6rhsjaFShUbUouLHt4iPMXFwrKu3xXQavSRvj5+DLr3p3XZXYQ4QYIa+JLZ1IVObY2W/DPLHg9CdCOBnn0Vz7j71sxtIMqOAxAnMLCb2LRyjh0K+b37sNxDcrjABkERMj4DiV3lFTWUVGn1Fmks5LOn5uinNhYz0VZroMaEazPSbqxmHuyGuEixa0NPwVabV2Y+g/K+QCTlJHrAGzuY5+alO6e1XVG+ie4kt/F60t5Zbe1UPE9O2vaLw6l7JqSU47o1W+VGMQDc5gNeemqubdlmXD0rk90auzcOB4qpd8aP+E85yJjgLTNo4q39gMHoKcSO6LeWisuFyzSip4q/cgvmRXteAOEbpIePn7FAtzqINQni0acwesiFO+1yjOGae9644NjzJOYf9IUa3PwTRSLi2cx66cuS58Vs5K35nfh3/AFn8/sSGpiGsEklrQJMAx4XN1V+1cUKtZ9S8OPdnlwW93w2oHEUaZMD1r+xuq1+7ewnYp5y2a31jxE6WUThul5Vzvq/oTeaNcXOfQ4bF2JUxLoZoNXHTw81dW7OwGU2NDWho49SNU3Z3eZRbDBA1534npPJRjtD33FMOwuGeQ+S2o9sd3gWtJ/F1Cu0lWsspbrrNdaoR+H83Z9393/8ARH0GCIDwSKjy2Y4ZW8CeMqppmZ873XGo4dXGZ4X5lZeA2Y+q7LHkBp4wFHss/ql0LrT6eNEcR/V/cydo7dqYihh8PBDKDcoMzmM2dECDFtTKk3Z3u677Q2rpAdIIIcfwxwLdddeS7tl7uMpEOMPNoaW2B4xB+PuUy3bp990giwjNaxOlyQb+ag169W3xrh07kfUuNdElBfj64/Mkrw1KCxsHUakmwvxN9FvFrMCzv9APjZbNXaPNhERZAREQBERAFgbRZcHoR0WesbHslk8iD9fcgIJvVhYDXAaOI7ogHNcxe9xcnmtKQQ0C9uR/1Ux29g8zHQCZafwk3F2kum0HgOJULp0xAlsX0JheW4xVy3KXcvOHz5qsdjhiaPpAQ8Ng8TE+MmFDdubulneZLxNobJGusSIU5AuY5cTP6rpqEQPVdccCfjKg6fUzqfu9OxYxk49CssPiquHqte0lrmmzhaDx+hV7bkb0sx+H7+UVW2e3gbesOigm1NgMq5nNztfGgYA1x/fFRI4KvhXMqtmm6ZAJBmLxY38F6DSa+FnTr2OWq0sNTHbr+/8A6XRvVu23EUyw8b5gIIPNUvtDZr8LWAeLgyOrZsPGOHVW3ubv3SxYbQqyyvoc0AVHRcjgL8OFll727stxFMjLLuBAvPjwVjOCsRUabUWaOzksXu+K/wAogWPqNr0G1G3EtcWWbobj52Vo7HINFhkaC4JKqRuHrYP+71iDTfOUiAREak6SbCdVbmwKQbQpgNyjKLQ0XjoIlQuH0ypc630zt8jpxJxlGMovK3Ij2s0GHCtcSSW1Bl5SZBnyUU2dV9DgjUswmYILbk2BgkKa9qmFzYOYJLXgjvAe4i6iWG2F9tFOQWUmiBBIJI1OXh8wU1tMrpxglt4nXR3Qr02ZPxf0Ixu7sV2Kq5b5Z77om5uB0JV0bD2G2kxrg0SABIaASBoDAuue7e7rKDQGgQAADa4Gk845qK9ou/5pF2FwmZtYOh72/h4kDmSCLjqp0Uq0RLbbNbaoxW35ufe0XfwUgKOCqtkyKpDSSzlldoCqlpsfUJj53JWx2Xsp9V8nUkkudMX1nmVNdj7CFG5AceDvV8gCqzV6+Ffm+xd0aeOnjyrr+dTQ7C3VJEvHo2+WY8iDNvCFL8FhW0hlbAHkPrK7n8NbHhHzC406jiTYxwlwPuErz1+psueZPbsbt56nKowWuT0AEf8AipJuvTs46S7QW0AEX8Tr0UbAEiD5ZQb9Cfopdu637pp0mTy1cY4qdwaOdQ32T+pXcRlirHmb/ZzPWPWFmrHwLYYOt1kL1ZRhERAEREAREQBcajZBHNckQGhxVKWgxJGliTI5AWUBr0gyo8QLPPCePVWPjG+uI9vGenFVdvvtsYWsM9KpFUajLALe64EA2MAGBwKq+J6Sy+tKtZafQm6G+FUnzvCZk5rw2xjjH+q6nvIFzyMz9dVHHb64fNpVItq23Wx/dlzdvthmxlzRxIpkR8DKov8ATNYn/wAUvRlt/GUf3r1JGwyYBd7wPeF012MIhwaRpc3AK0NTfjCz/vHD/l/Ugr47fnDtAymo7oGuHxgIuG6xPaqXox/F0f3L1Orae72Qh9OoJaczQJBEG0E+tfmVZPZ/vH9po5KpHpWCINi4CJqGeHPqoCzfbCF3eqP8SxwA6aLli9v4V+XJiQ17TLMoi/i4QRzm1lY6a7WUtRtrljvh/Y01E6dTDlc1nwe2Szdu7Bp12w9oe2Zi9yNJWwwVNrWNa1uUMAAFzAHALV7obxNr02sqOBqxc5gc0es62l9AtltCrDobr4+5XkJxmuaJRWRlB8jNVvRgW4lnoqgOWxjQyOsz0WXsfZ2UAdBfnFgZ5rJwOGky6T4qN717wOIdhsMQARDqumXnljWRx8eixbbCqPPNm1MJ2tQT2NZv3vq5rvs2CMu/FVbfK7g1nAnUGVD9i7vknPUbm4kA94kmTPnwW0Zi8LhWDM9gkd4tdmLo/Xh1WMd9sHcZnkR/Dd+5VHffq9Rn2Vcsd0mX1U9Ppo8kZJPxe2X9iQYfCtpgANgDhqFz9Jcm7ukT8VGKe+2DEAelj/gMj2Fdrt88HcioSf8Alvn/AMY96rZcO1ed65ejMrVU/wB69SQONhAHmSLcu7JXOm3+RoB4ideV1HaW+OEMfeZT1pv+OQwPNdVTf3D57Cq5uheGxbiY1PsRcN1knhVS9GYerpX9a9SUOdECZMwAY14BTjZ9HKyOQA48BHgfcq73V2/hsXiG0mekJaDUEtNy0iBfTWVZ2FaLAA3PKFdcK0dlEXKyOG+/XBWa/URsajB5wbWm2AB0XJEVyV4REQBERAEREAREQGvxph7f5gfd/qqs7ZMHGHbVBM06omw9Wo0jla4HMmeCtPbLe6135XD2Hun4qJ9oWAdXwNZjIzFstHMtIdA6mNF1olyzTOdiyjz16V3M+1fBVdGp8LfNcABY/v8ARAFe5ZFOz0h/YH0XJlY8cp6Fq6dD+/mvrT1Hmspg7qlWT6oHsPskK+92N3cLUwmHe0UXH0TbjKZtf3yPFUCQfLopxuDuu6rlxD3H0c2ZNnRaTzE8FE1kVyLfGP1OkHv0LYrbMawgU4zcwANNdFscDgZuVx2dgi1sngu+rULrXaPj8VTkg+Ytxd3WgRoTxI4x0WuZsym65ABHQAR0C21B0WJnkbexdO0aFiRqmAQftF3co09n1arWMGUtc05Rq5wn2yqYFUDVt+YAA94Uz7QsNjWZy6rUOGcYFPMYGU5tOQJ9YnioKFb6SH8vr6ZI83uZdTEtLbMyHmHEg+RHzXEVRERfmLD2aLHA0svsqUoJLGX6v7/t0NW/zY7mVgPWGbl3iD/2xK+PrXtYcpke/gus8gjm8/YtksPK/wAmM7Fg9kFEPxNV5kBlNoAMRL3GeABs2wv7ld+GgvEcBPyVRdiWHMYh8GC6m0RpIDyRN+YtorewABc48gB81Tax5taJFXQz0RFFOoREQBERAEREAREQGPtChnpvbzaRbnFvetC//BDiQIAkudljnLvopMVovRxnZexOgEgHvCJtoVlGGea96ML6LF12RH3riBbQnM02tEEWWr04/BTXtVwWTFtqSSKlMX7ru8wlrgXNs51wT4hRfZOzamIqClSaXOPQ5QObiNAryqadakyI1vg+bK2a6vWbSZ6zvEgDi4xeFZOA7IgaYNWu4VDr6MQ3p6wlSPcrcalhQKjgHViLuMS3SQLQPHVSfF1pOVvgT+qgXatt+49jrGCxuVtgOzanTrS57qoaQWzAAIOhAs4H5KyNl7PZRZLsrGNE3sAFk4LZ+XvOjzVS9se8bn1vslMubTYGufcjOSLC34YPUHyXKPPfPDZttFZOW/faG6tWZTwj3NostU/DnObSR+GBqOZVq4GrmpsdbvNBtPEDndeZdm4bPWpNj1nAdLn3L01s9hbTa2NGgey3BdNVXGtRijEG2aXtAxRp7PxDmkg5IkWInrKwOzHfFuKpDD1XffMEX1e0fi0A6QJNpWX2mNP/AKbXiBbmOYOpVA4as5j2vaSHNMg9RdbaehW1NeOTEpcsj0xtrZoe2IBm0EW81UG1+zPEemihldTcZJcQMgPD+byVgdmW9rsbRcyqCK1OMzohr82YiORtopRisOuEZ2USaNnFSWSltpdl+IpUy9r21HD8IGW3EjVQRzCCZkEWIMWIsdV6fY86O+PzVfb99n7agNbDBlN4lzxYB83LiSbEc9LqVRrXnFhpKvsVCD+9Vyd5jmZhfajdQZJBiwPD4+K50cOajmsGryGj/qMdOasvDJxLz7L8EaWBoyLuaahtealxxkd2OEGynWyh3CfzOJ9lh8FqNmUhTpBoAhjcoiNGjKNNNNLxzW/wjIY0dF56yXNJsmRWEdqIi0NgiIgCIiAIiIAiIgC1mNp/ecIcB7Rb4LZrD2iLNPIx5H9hDDKt7UtiOrtohmVrhVAzOyjK14I8gXDjMmy2+6G7VHBCw++yjO6+Z3GwNongNF29pGyjXwlZgGrMzR3YzMIeIBuSQCJmAJUM7JNpYis99Nz31KTGDKHSQLxEnpwlS1zSp2ey8DlspFo4iqXABgMHnaeayMJhw0Zne/4lKVICXus1unTovlZrqpA0AMj9foopudOPrel+7HqmR56D3qke1ppbtJ+YR91T48IMe5WpvfvO3ZlMH0fpajyWtbMAEAkOdxAuqH2xtOpiKz61Vzi5x4mco/C0TwAVhoq5c3P4HOxrGDc9nVAPx9EFuaJdc6QDcdV6Ep6f6KgOy4xtGlx7rh7l6BaCtNc/5n6CroRHtUH+z6kfCffNvGCqAC9Cdp//ANfW5Re8Ry8brz7P70UjQfA/ma29S3+xXBn7NXqAC9XLrezGkeGpVl4WvPcdYxYniPqvN+6u81fA1RUouBBIzsPqvA4HkdQCNJV/7A2zQx9NlWmQHFoLmZhma6DII6fRRtZTKMnLwZvW01gzsRh+nmumlUFgWxPgs1jnA5XaRqunEYeQTEqGdCAb/bhjE/e4cNFUagmGuGp0HrKtd1sE47Qw9IgB3phIMWyy4jjy6ra787w4wYithziHeja6MrRliQCWyLwJ53TsswYfjM5gikwkDvHvO+7ENbdwguBEgQ6eCtqlOuhuT2xsR5Ycti9KTZa0XuRz4+N7dVuVrMHTuwCwA4eEcVs1UElBERDIREQBERAEREAREQBdWJpZmkfueC7UQGjxTAReTZUNvVhcRszFv+z1atGnVOemWPc0ETOQ3AcWm1+BHNeg30TmcDoTLfoPC6jm8+wG4ik6lUbLTcH8TT+Zp5/FSKLeSW/Q5Tj2Ir2YbyYjF+kGIrZ3UywyQ0SwkggxE8fYFI+0Dfens+mWUy1+JcBDDwaT6xjhrbjdVjhdn47ZdapVosbVY5jmEgFwLDfvADMwtieQ81CsbjKlZ5qVKjqjyAC43JAsBpwUtaeM7OZfCac7Sx4mRtXadXEVDUrPc9x/MSYF4A5ALDJmeH76r6BYL61nIe0KwSwsI5Gy3Y2iaGKo1AYhwBvlEGxk8BdelcPUzNBsQQNDPvC8rhtxrIXp7Ybi7D0jMyxvPkOpVdr47pnWp+Bpu0pgOzq4kNtMmToZXnwukaL0T2hj/Z2Iv+Dico9q86Qumg+B/Mxb1E6WK2OwNsPweIZiKXrMJsTAcCILTHD6LWg3X1vtU14awzmekN0N72bQw7ngBlZk+kpgk5dcpBgSDz6HkoBv1vdjMLX+zUKzmsFJkmAXZiDJDiJBUI3abizVDMIamcm4a6AQPzcMvjzVmO3JbisS/E4uKr6hE06Zc2m0gFjhmMOcBA/Kq2VddNmZbrsduZyW3Uq5oxGNryG1MRWIEkAvdAhsuPITGY+1W32b7rvwjHmqR6So4HukwGtFhI1uTPDTkpbsrYFOmAGU2028Q0AaQLxqRGputzRwwB7th8Vyv1TmuVLCMxrxuz5gW94nkIWauLGwuShnYIiIAiIgCIiAIiIAiIgCIiA4VKYcIIXV6C0HvDrqshEBpMXsZrrgX4fLxveFDd4Oz+jVzF9OHkf4lPuumBDiPVcSRFwBCswhcHMW8ZyjujVwTPOW1+z/ABFMgUnCtrY9x0A5SYPdIuOI8FGMVgn03FlRj2Hk4EHnyXqjE4Km6zmjnpaxke9aDbO6lOq3K9rajJnK4ZgPWJcOTjOqnVa9raSz9TjKrsUFu5sk4rEU6IcW5tTEwAJJheksFQDGNYDOUAewRxVb4HcX7LjKdekSKbCc1NxAIsACw2lsmO9dSjH7+YejIq0sQ0j/APF8HnBAymPFaamx3SXJujaC5Vud3aFSzbOxIN+4TrGnxXnNoB0A8v1Vv7075Nx+HdhcFQr1H1DBcWAMaBJdMmxgdPFaDd7syqueHYohjAZyMhz36EiQYZre88gu2mapg/abfU0n7z2IZs3Zlau8NosfUOlhYeJs0W5qwdgdmIJacU9znamlTjLAdBBedbagRrYqy9kbuMo0wykxrKY/CONoJef95Ii7r2W1osDTDBmPuB6nguVutlLaOy/c2jV3NVsXdinSp+jbTbTYdWtHrWg5pu7pOi3NOmGwGNzcD9brmzDOMGo4n+Vtm/U+aygFBbb6nZLB1Npk3d7Bp+q7QF9RYMhERAEREAREQBERAEREAREQBERAEREAREQHyFx9HyXNEBi1MNm9YAj9/NYNXZIJ15W8yfiVuF8IWcmGjTUdkNAAMDwtOoMxqDPFZVGgwCGCYiI0tpfwWY+i0kEgEjSeC5gLGRhHQcPPrEx+UWHnzXe1oFgIX1EMhERAEREAREQBERAEREAREQBERAEREAREQBERAEREAREQBERAEREAREQBERAEREAREQBERAEREAREQ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AutoShape 10" descr="data:image/jpeg;base64,/9j/4AAQSkZJRgABAQAAAQABAAD/2wCEAAkGBxQTEhUUExQVFRUXGB0aGBgXGBoYGhkYHBwXFxYXHiAcHSggGiAlHBwcITEiJSkrLi4uFx8zODMsNygtLisBCgoKDg0OGxAQGzQmICYvLDc0Lyw3LCwsNCw0LiwsLCwtLC8sLCwsNCw0LDQsLC8vNCwsLDQsLCwsNCwsLCwsLP/AABEIAOEA4QMBIgACEQEDEQH/xAAcAAEAAgIDAQAAAAAAAAAAAAAABgcEBQIDCAH/xABGEAABAwIDBQQHBgMFBwUAAAABAAIRAyEEEjEFBkFRYQcicYETMpGhscHRFCNCUuHwU2KSFiQz0vElQ3JzgqKyFRc0NWP/xAAaAQEAAgMBAAAAAAAAAAAAAAAABAUBAgMG/8QANBEAAgIBAgQDBwIFBQAAAAAAAAECAxEEIQUSMVFBYZETIjJxsdHwgaEUI0JSwRUkMzTh/9oADAMBAAIRAxEAPwC8UREAREQBERAERddWs1olxDQOJMBAdiLT4reKk31Q6oT+UW56myw27yVD/uR/Wf8AKgySRFG3bw1eFFv9R/yoN4qn8Jv9R+iGMkkRRv8AtBU/hNPmfouX9oan8If1H6IMkiRR47fqfwR/Uf8AKn9oKn8Ef1n/ACoMkhRaFm3XkE+hH9f6LiN4ncaX/d+iGckgRaNu8Q40njwIK7aW8NI6hzepH0lBk26LqoYlrxLHBw6GV2oAiIgCIiAIiIAiIgCIiAIi+EoD6uFWqGiXEADibLS7R3gAltEZ3czZoPz8lrBQqVTmqOnxs0eAQxk2mM27woiT+Y6eQ1K1owr6hDqryb8dATwA0HksHGbYpYUiSC5zixrXAiXAA93gRHGQPOy0eP2/UeTl7rYgwZcReATpx096ianWV0bPr2JNGlnbuuncltXE4al6zgT1Me5dP9ocPFmk+R0UIBdAFx01+Er5liZhnt9uqp58Ysz7sV9fsWEeGw8WTWpvPR/Ib/y8L9Vods9oOFouLTTeXRMBvhEEkDWZWopt0hzSI4an3qFb4MivMEAixK7aTiNttnLLHT88TpHh1TeHknB7WqU//HcBP8txGmtjmvKf+7TL/cO8e5yjnzuqpzeK3+4+B9LjKQLS5gMvtIyxoZnVWisk3gzbotPXBya6eZMqna3yoO8y0DQDl5+5Y57W38KLfaDyPLp7yoXvRs37Pi6tIWaHS3/hNxZarhr8kdkkzevRaecVJLr8y2NmdpvpHhnoHS4k2LeJ9WwuANDrzW/pb1QBmpGLcBPHwgnXyVQ7r4fNWFyIvYSPO1vFTt0RqSeWaFU63X3V2KMGYloKU8YJXR3oon12EHw8L2PP4hZtHF4etZjoJ4cfYbqCgXu09Iyx9VyDRqMwIOoMR7Vyr4vYn76TOM+HVv4XgnNTBvYczHFp4Fp/c+a2OC3gGlcZCPxD1fPkoRhNvvpEB0ubHGA7hoT8x5rcUdq0MR/hvaSJzQQQ2BN72kTY8irnTauu9Zj6MrbtNOrr0J2xwIkGQbgrkohhn1aAlhlpgwbtM3HhI5Lc7O25Tqd133b/AMrtD4HQ/FSyPk2yIiGQiIgCIiAIiIDrr1gxpc7QCVFKr6td0ucQye60WDR/NHreK2e3u+9rOA7xExfhotNvDtYYPD1KmUnK2SBB4gDykiSgSbeEZONFPD03VajmtyiTmPdHKfE2tdVdvZ2jvql1PCyxn8TidfVEQ3WM3reCim194sTie7WqucwmcggNF5FhrHVal5B4/JR5W56F3p+HKHvWbvsZBxDi7M4ucde8Sb9SVPNi49tWiHWDoh094g6c7hV6FtNh480qoM911nCBCrtbp/aw26ospR2LBcDbukDp3R7yuvJIOYgeNz7QLLuLNDPtMe4I2L2mf3zXnc4OZ1UsoNo01BPwUW31YczCZAg6gR5QZUuZrcEfD3G6je+Tfumnuxn4a8dApWili+JtH4kQ4k/sq1OyPB/c1HkDMXaxJt1m/sVWRrMK99wsC2lg6QaSZaHGRFyJOnBeopXvEPissVJd2RLtg2aB6GsA0GchMXNjElVjl14K4u1+jOEY4NJy1BpMaHW/yVQOWLfiNuGPNHybJJuVS+8c7vQBcQbz1FgpeGwCcp8zmC0G5DIpvN7nkIsOcz7lJHExF2xyXmNfPN7/AEJcviPjgZ4ARy/RdRMkxa+rifb+yu0C4J0H74/Rcatdga55PdaCTcACOdvqoi8jU1u8e0fQU5AbmNhLRqeMqvqVZ7XZ2ucHgzmbIIPiFm7a2l6aqXT3fwjSw46fJa+Rp816PRaf2Ne/Vm8YrG5P90u0VzC2lirtNhUPAwGgvGrojW0clZRbSrCabg4QHcDrIFxYzGgXnfSFtt3t46+EeDTeSyZNPhxuJBym5uFYwtx1K7VcNUver2fYvrZO0n0nZKpLqZ0Ju5v1HwUoY4ESLg6FV/u5tmnjaAeyZENcHahwAJBPEnWVKN3nkZmHQXHTmPD9VITyUcouL5WbpERAEREAREQGh2m0DETzYPcSFDe0fE5MNmLQ9gfTLmuaSHDOJFjroVOtsM79N3i34EfNQ7tFo5sFXESckxae65rpt3rRPK11iXQ3px7RZ7ohm8u4ZeRXw3o2se0ODDI1Ez0UKx+yq1AkPpubH4hdp8Doru3BxDKuz6J9YsZkdNyC20fTothidlUq7MrmtIIu03sufIpLJOhrbaJuD3S28zzsB0t1tKB3T4/RWhtfs5pE/dE0zfrM8IJ0CiG8u59bBNa97mua4xIERykTx+q4yraLOnX1WNJPD8zY7r7VD2ZHkBzRYRqP6pK3+YAEd0e2FW+Ax7qLxUbBLdRpI+SsLB4plZge0i/LUfG689r9P7OfMuj+pIlHDMgXOg8hA9qwtv4UOoPGUAgGDy81sDSv+Kev0j4LFx1AGk+RAg6ty/ExqoVcsTT80alaZl6D3ZcPs1LLpkbwjgOgXnwt4E/Neht1x/dqUTAYBfWwhexo8SBxf4Y/qRztYE4Ph644EnwnRviqaGvJXH2vPIwjROtQd380Sfcqgpgk9fatbviO3C1/J/Un27GHig24k3Ja6/Sf2Ft2NAkyXX4nj7Vj4NxDGDUgDRobw8brvY+ZlpEni36wvIXScpuRJfc5Rxt/Tf2hRPfHat/Qth03dIJjlBlb/a2IbRZ6RwFtDluemqrWvVL3OcdXEmBIU7hunU5e0fRfU2it9ziDpb3I7X9hSrYO41bENzksa3oQ93uJjzU02BuJRY2KjW1XzOZzPZYkxbhovQRrbI9/Eaq9lu/Iq7BbGr1I9HSdBEg2APK55qR4Tc/0NN2IxjgKbBJptuXH8LZ5z8FbIwLKbA3KJmABYt8vDgof2sY1lPDU8OIL3vDzBnKGgm41BMi3Iro4RislfDW3X2KtbJ9uuDD7ImtJxDwMpLmjLMgNu4DW9/grT2Mw+kebxljzn9FXfZNgi3Dl9/vKhdoQIaAwceNzyM9FZ2yG2ceZj2D9V0h8KIeseb5Y7mwCIi3I4REQBERAYG2R3AeTgfbLfmo1vLRD8PVbwNN4IGvqu6R7SFK9oj7t/hPsutDtBmZnHgIAJ14wPidEC6lTdku1HsxPoM59HUYTltGeBBvpZWjWpEODmkjhAXnxtf0VebzTqTYx6ruB8lfG1dvsp4H7WCCMoLb6uOjJ4mfguFUtmmWnEaeacZx/q+p3bSrVRTJp5W1I7riA6DwtcQqK3gZXbVLcQ5znzMkkgydWzw8grn3X3nobQbAGSq1svZBteJBiCPeFi707rNxDCCIIu1wAt19y2kudbHDTWvS2cti+5SWYzp8JUk3PxjWudTcYzGW24/Jafamy6mHqFtRscja459PBY1J5BBBg8CBooN9PtIODPRpqyOU+paeU5h3Rprz6LjVwxLS2BJmSZi/PRa/d/aPp6bSXFz22dNz4zYCVsszQDM+yV5ecZVy5X1RxaKvxNEte5tiQSLfqr93RH91pa+qPWbB84Ko7bdNorva0ANzW1jx4q9t22ZcPSAJMNAuZOltQPgvYaR80c+SIHF3mECK9sVP+60zafSiDGlncTp5Krdk0XOqNA1zDTxVrdr98G0nQVBznj5e1VtuswGu2ziL+r4cbH3LTWS5YyfkduFv/AG7fmywWUzax05e1cRRAnW56n3Su0Ngi5NuRPxUc3q2uKQysBzk6nhz4ryVNcrZ8sSV5Gh3t2oyq9rWaMmSYuei0TWzy9y5Ac5Ps+a2uwtiPxFQZR3ARmJsI4ttxXqaalCKhE6Sca4c0nsju3TpYk1QcM99M8XtsCAbiYgnoVdtGrU9GAb2g1NHE8Da3uWLu5sJlJga1uVo0/X6rS75b/UsNnoUGmpVGpF2t0MH80jloVNilBbnnrrJ6yz3I/nmyVYWgTDjchUZvptQYvG1KrGugwymHG4ygNju83TE81Z2+m3xT2ayrTL5r5Q1zTGWW5iSeXDx6qqNg4X02Los/NUBN5Jg5jY6m3mtLZZaiiVw6nkhK6XhkvPdzACjQYy3caGzbhr1F5sVKNltimOsn2m3uWoYw5L/P53W/oshoHIALuU7eXlnNERZAREQBERAcXtkEHQ2UfrUop5TeDpBOh5DVSJajHMhzhzE6TrwhYYKD3k3beMRWIuPSOJI9YSSZjz1C1eI2qRhvsuUhoqioHZjcgOBBEcZt4K0du4eKziQQHgG/dvEEawNNOoUY2tu82r3mZWu4i5k8J5exUP8AHeytlXZ36nqKnG2uLl5epDtkbTqYeq2tSdD26cjwIPOyuzcneunj6WR+VuIA7zRxH5h06XhUnj9nOpuLeI4AyD4E6rhsjaFShUbUouLHt4iPMXFwrKu3xXQavSRvj5+DLr3p3XZXYQ4QYIa+JLZ1IVObY2W/DPLHg9CdCOBnn0Vz7j71sxtIMqOAxAnMLCb2LRyjh0K+b37sNxDcrjABkERMj4DiV3lFTWUVGn1Fmks5LOn5uinNhYz0VZroMaEazPSbqxmHuyGuEixa0NPwVabV2Y+g/K+QCTlJHrAGzuY5+alO6e1XVG+ie4kt/F60t5Zbe1UPE9O2vaLw6l7JqSU47o1W+VGMQDc5gNeemqubdlmXD0rk90auzcOB4qpd8aP+E85yJjgLTNo4q39gMHoKcSO6LeWisuFyzSip4q/cgvmRXteAOEbpIePn7FAtzqINQni0acwesiFO+1yjOGae9644NjzJOYf9IUa3PwTRSLi2cx66cuS58Vs5K35nfh3/AFn8/sSGpiGsEklrQJMAx4XN1V+1cUKtZ9S8OPdnlwW93w2oHEUaZMD1r+xuq1+7ewnYp5y2a31jxE6WUThul5Vzvq/oTeaNcXOfQ4bF2JUxLoZoNXHTw81dW7OwGU2NDWho49SNU3Z3eZRbDBA1534npPJRjtD33FMOwuGeQ+S2o9sd3gWtJ/F1Cu0lWsspbrrNdaoR+H83Z9393/8ARH0GCIDwSKjy2Y4ZW8CeMqppmZ873XGo4dXGZ4X5lZeA2Y+q7LHkBp4wFHss/ql0LrT6eNEcR/V/cydo7dqYihh8PBDKDcoMzmM2dECDFtTKk3Z3u677Q2rpAdIIIcfwxwLdddeS7tl7uMpEOMPNoaW2B4xB+PuUy3bp990giwjNaxOlyQb+ag169W3xrh07kfUuNdElBfj64/Mkrw1KCxsHUakmwvxN9FvFrMCzv9APjZbNXaPNhERZAREQBERAFgbRZcHoR0WesbHslk8iD9fcgIJvVhYDXAaOI7ogHNcxe9xcnmtKQQ0C9uR/1Ux29g8zHQCZafwk3F2kum0HgOJULp0xAlsX0JheW4xVy3KXcvOHz5qsdjhiaPpAQ8Ng8TE+MmFDdubulneZLxNobJGusSIU5AuY5cTP6rpqEQPVdccCfjKg6fUzqfu9OxYxk49CssPiquHqte0lrmmzhaDx+hV7bkb0sx+H7+UVW2e3gbesOigm1NgMq5nNztfGgYA1x/fFRI4KvhXMqtmm6ZAJBmLxY38F6DSa+FnTr2OWq0sNTHbr+/8A6XRvVu23EUyw8b5gIIPNUvtDZr8LWAeLgyOrZsPGOHVW3ubv3SxYbQqyyvoc0AVHRcjgL8OFll727stxFMjLLuBAvPjwVjOCsRUabUWaOzksXu+K/wAogWPqNr0G1G3EtcWWbobj52Vo7HINFhkaC4JKqRuHrYP+71iDTfOUiAREak6SbCdVbmwKQbQpgNyjKLQ0XjoIlQuH0ypc630zt8jpxJxlGMovK3Ij2s0GHCtcSSW1Bl5SZBnyUU2dV9DgjUswmYILbk2BgkKa9qmFzYOYJLXgjvAe4i6iWG2F9tFOQWUmiBBIJI1OXh8wU1tMrpxglt4nXR3Qr02ZPxf0Ixu7sV2Kq5b5Z77om5uB0JV0bD2G2kxrg0SABIaASBoDAuue7e7rKDQGgQAADa4Gk845qK9ou/5pF2FwmZtYOh72/h4kDmSCLjqp0Uq0RLbbNbaoxW35ufe0XfwUgKOCqtkyKpDSSzlldoCqlpsfUJj53JWx2Xsp9V8nUkkudMX1nmVNdj7CFG5AceDvV8gCqzV6+Ffm+xd0aeOnjyrr+dTQ7C3VJEvHo2+WY8iDNvCFL8FhW0hlbAHkPrK7n8NbHhHzC406jiTYxwlwPuErz1+psueZPbsbt56nKowWuT0AEf8AipJuvTs46S7QW0AEX8Tr0UbAEiD5ZQb9Cfopdu637pp0mTy1cY4qdwaOdQ32T+pXcRlirHmb/ZzPWPWFmrHwLYYOt1kL1ZRhERAEREAREQBcajZBHNckQGhxVKWgxJGliTI5AWUBr0gyo8QLPPCePVWPjG+uI9vGenFVdvvtsYWsM9KpFUajLALe64EA2MAGBwKq+J6Sy+tKtZafQm6G+FUnzvCZk5rw2xjjH+q6nvIFzyMz9dVHHb64fNpVItq23Wx/dlzdvthmxlzRxIpkR8DKov8ATNYn/wAUvRlt/GUf3r1JGwyYBd7wPeF012MIhwaRpc3AK0NTfjCz/vHD/l/Ugr47fnDtAymo7oGuHxgIuG6xPaqXox/F0f3L1Orae72Qh9OoJaczQJBEG0E+tfmVZPZ/vH9po5KpHpWCINi4CJqGeHPqoCzfbCF3eqP8SxwA6aLli9v4V+XJiQ17TLMoi/i4QRzm1lY6a7WUtRtrljvh/Y01E6dTDlc1nwe2Szdu7Bp12w9oe2Zi9yNJWwwVNrWNa1uUMAAFzAHALV7obxNr02sqOBqxc5gc0es62l9AtltCrDobr4+5XkJxmuaJRWRlB8jNVvRgW4lnoqgOWxjQyOsz0WXsfZ2UAdBfnFgZ5rJwOGky6T4qN717wOIdhsMQARDqumXnljWRx8eixbbCqPPNm1MJ2tQT2NZv3vq5rvs2CMu/FVbfK7g1nAnUGVD9i7vknPUbm4kA94kmTPnwW0Zi8LhWDM9gkd4tdmLo/Xh1WMd9sHcZnkR/Dd+5VHffq9Rn2Vcsd0mX1U9Ppo8kZJPxe2X9iQYfCtpgANgDhqFz9Jcm7ukT8VGKe+2DEAelj/gMj2Fdrt88HcioSf8Alvn/AMY96rZcO1ed65ejMrVU/wB69SQONhAHmSLcu7JXOm3+RoB4ideV1HaW+OEMfeZT1pv+OQwPNdVTf3D57Cq5uheGxbiY1PsRcN1knhVS9GYerpX9a9SUOdECZMwAY14BTjZ9HKyOQA48BHgfcq73V2/hsXiG0mekJaDUEtNy0iBfTWVZ2FaLAA3PKFdcK0dlEXKyOG+/XBWa/URsajB5wbWm2AB0XJEVyV4REQBERAEREAREQGvxph7f5gfd/qqs7ZMHGHbVBM06omw9Wo0jla4HMmeCtPbLe6135XD2Hun4qJ9oWAdXwNZjIzFstHMtIdA6mNF1olyzTOdiyjz16V3M+1fBVdGp8LfNcABY/v8ARAFe5ZFOz0h/YH0XJlY8cp6Fq6dD+/mvrT1Hmspg7qlWT6oHsPskK+92N3cLUwmHe0UXH0TbjKZtf3yPFUCQfLopxuDuu6rlxD3H0c2ZNnRaTzE8FE1kVyLfGP1OkHv0LYrbMawgU4zcwANNdFscDgZuVx2dgi1sngu+rULrXaPj8VTkg+Ytxd3WgRoTxI4x0WuZsym65ABHQAR0C21B0WJnkbexdO0aFiRqmAQftF3co09n1arWMGUtc05Rq5wn2yqYFUDVt+YAA94Uz7QsNjWZy6rUOGcYFPMYGU5tOQJ9YnioKFb6SH8vr6ZI83uZdTEtLbMyHmHEg+RHzXEVRERfmLD2aLHA0svsqUoJLGX6v7/t0NW/zY7mVgPWGbl3iD/2xK+PrXtYcpke/gus8gjm8/YtksPK/wAmM7Fg9kFEPxNV5kBlNoAMRL3GeABs2wv7ld+GgvEcBPyVRdiWHMYh8GC6m0RpIDyRN+YtorewABc48gB81Tax5taJFXQz0RFFOoREQBERAEREAREQGPtChnpvbzaRbnFvetC//BDiQIAkudljnLvopMVovRxnZexOgEgHvCJtoVlGGea96ML6LF12RH3riBbQnM02tEEWWr04/BTXtVwWTFtqSSKlMX7ru8wlrgXNs51wT4hRfZOzamIqClSaXOPQ5QObiNAryqadakyI1vg+bK2a6vWbSZ6zvEgDi4xeFZOA7IgaYNWu4VDr6MQ3p6wlSPcrcalhQKjgHViLuMS3SQLQPHVSfF1pOVvgT+qgXatt+49jrGCxuVtgOzanTrS57qoaQWzAAIOhAs4H5KyNl7PZRZLsrGNE3sAFk4LZ+XvOjzVS9se8bn1vslMubTYGufcjOSLC34YPUHyXKPPfPDZttFZOW/faG6tWZTwj3NostU/DnObSR+GBqOZVq4GrmpsdbvNBtPEDndeZdm4bPWpNj1nAdLn3L01s9hbTa2NGgey3BdNVXGtRijEG2aXtAxRp7PxDmkg5IkWInrKwOzHfFuKpDD1XffMEX1e0fi0A6QJNpWX2mNP/AKbXiBbmOYOpVA4as5j2vaSHNMg9RdbaehW1NeOTEpcsj0xtrZoe2IBm0EW81UG1+zPEemihldTcZJcQMgPD+byVgdmW9rsbRcyqCK1OMzohr82YiORtopRisOuEZ2USaNnFSWSltpdl+IpUy9r21HD8IGW3EjVQRzCCZkEWIMWIsdV6fY86O+PzVfb99n7agNbDBlN4lzxYB83LiSbEc9LqVRrXnFhpKvsVCD+9Vyd5jmZhfajdQZJBiwPD4+K50cOajmsGryGj/qMdOasvDJxLz7L8EaWBoyLuaahtealxxkd2OEGynWyh3CfzOJ9lh8FqNmUhTpBoAhjcoiNGjKNNNNLxzW/wjIY0dF56yXNJsmRWEdqIi0NgiIgCIiAIiIAiIgC1mNp/ecIcB7Rb4LZrD2iLNPIx5H9hDDKt7UtiOrtohmVrhVAzOyjK14I8gXDjMmy2+6G7VHBCw++yjO6+Z3GwNongNF29pGyjXwlZgGrMzR3YzMIeIBuSQCJmAJUM7JNpYis99Nz31KTGDKHSQLxEnpwlS1zSp2ey8DlspFo4iqXABgMHnaeayMJhw0Zne/4lKVICXus1unTovlZrqpA0AMj9foopudOPrel+7HqmR56D3qke1ppbtJ+YR91T48IMe5WpvfvO3ZlMH0fpajyWtbMAEAkOdxAuqH2xtOpiKz61Vzi5x4mco/C0TwAVhoq5c3P4HOxrGDc9nVAPx9EFuaJdc6QDcdV6Ep6f6KgOy4xtGlx7rh7l6BaCtNc/5n6CroRHtUH+z6kfCffNvGCqAC9Cdp//ANfW5Re8Ry8brz7P70UjQfA/ma29S3+xXBn7NXqAC9XLrezGkeGpVl4WvPcdYxYniPqvN+6u81fA1RUouBBIzsPqvA4HkdQCNJV/7A2zQx9NlWmQHFoLmZhma6DII6fRRtZTKMnLwZvW01gzsRh+nmumlUFgWxPgs1jnA5XaRqunEYeQTEqGdCAb/bhjE/e4cNFUagmGuGp0HrKtd1sE47Qw9IgB3phIMWyy4jjy6ra787w4wYithziHeja6MrRliQCWyLwJ53TsswYfjM5gikwkDvHvO+7ENbdwguBEgQ6eCtqlOuhuT2xsR5Ycti9KTZa0XuRz4+N7dVuVrMHTuwCwA4eEcVs1UElBERDIREQBERAEREAREQBdWJpZmkfueC7UQGjxTAReTZUNvVhcRszFv+z1atGnVOemWPc0ETOQ3AcWm1+BHNeg30TmcDoTLfoPC6jm8+wG4ik6lUbLTcH8TT+Zp5/FSKLeSW/Q5Tj2Ir2YbyYjF+kGIrZ3UywyQ0SwkggxE8fYFI+0Dfens+mWUy1+JcBDDwaT6xjhrbjdVjhdn47ZdapVosbVY5jmEgFwLDfvADMwtieQ81CsbjKlZ5qVKjqjyAC43JAsBpwUtaeM7OZfCac7Sx4mRtXadXEVDUrPc9x/MSYF4A5ALDJmeH76r6BYL61nIe0KwSwsI5Gy3Y2iaGKo1AYhwBvlEGxk8BdelcPUzNBsQQNDPvC8rhtxrIXp7Ybi7D0jMyxvPkOpVdr47pnWp+Bpu0pgOzq4kNtMmToZXnwukaL0T2hj/Z2Iv+Dico9q86Qumg+B/Mxb1E6WK2OwNsPweIZiKXrMJsTAcCILTHD6LWg3X1vtU14awzmekN0N72bQw7ngBlZk+kpgk5dcpBgSDz6HkoBv1vdjMLX+zUKzmsFJkmAXZiDJDiJBUI3abizVDMIamcm4a6AQPzcMvjzVmO3JbisS/E4uKr6hE06Zc2m0gFjhmMOcBA/Kq2VddNmZbrsduZyW3Uq5oxGNryG1MRWIEkAvdAhsuPITGY+1W32b7rvwjHmqR6So4HukwGtFhI1uTPDTkpbsrYFOmAGU2028Q0AaQLxqRGputzRwwB7th8Vyv1TmuVLCMxrxuz5gW94nkIWauLGwuShnYIiIAiIgCIiAIiIAiIgCIiA4VKYcIIXV6C0HvDrqshEBpMXsZrrgX4fLxveFDd4Oz+jVzF9OHkf4lPuumBDiPVcSRFwBCswhcHMW8ZyjujVwTPOW1+z/ABFMgUnCtrY9x0A5SYPdIuOI8FGMVgn03FlRj2Hk4EHnyXqjE4Km6zmjnpaxke9aDbO6lOq3K9rajJnK4ZgPWJcOTjOqnVa9raSz9TjKrsUFu5sk4rEU6IcW5tTEwAJJheksFQDGNYDOUAewRxVb4HcX7LjKdekSKbCc1NxAIsACw2lsmO9dSjH7+YejIq0sQ0j/APF8HnBAymPFaamx3SXJujaC5Vud3aFSzbOxIN+4TrGnxXnNoB0A8v1Vv7075Nx+HdhcFQr1H1DBcWAMaBJdMmxgdPFaDd7syqueHYohjAZyMhz36EiQYZre88gu2mapg/abfU0n7z2IZs3Zlau8NosfUOlhYeJs0W5qwdgdmIJacU9znamlTjLAdBBedbagRrYqy9kbuMo0wykxrKY/CONoJef95Ii7r2W1osDTDBmPuB6nguVutlLaOy/c2jV3NVsXdinSp+jbTbTYdWtHrWg5pu7pOi3NOmGwGNzcD9brmzDOMGo4n+Vtm/U+aygFBbb6nZLB1Npk3d7Bp+q7QF9RYMhERAEREAREQBERAEREAREQBERAEREAREQHyFx9HyXNEBi1MNm9YAj9/NYNXZIJ15W8yfiVuF8IWcmGjTUdkNAAMDwtOoMxqDPFZVGgwCGCYiI0tpfwWY+i0kEgEjSeC5gLGRhHQcPPrEx+UWHnzXe1oFgIX1EMhERAEREAREQBERAEREAREQBERAEREAREQBERAEREAREQBERAEREAREQBERAEREAREQBERAEREAREQ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9" name="Picture 228" descr="1-285 patch.pn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5481637" y="5562600"/>
            <a:ext cx="766763" cy="766763"/>
          </a:xfrm>
          <a:prstGeom prst="rect">
            <a:avLst/>
          </a:prstGeom>
        </p:spPr>
      </p:pic>
      <p:sp>
        <p:nvSpPr>
          <p:cNvPr id="230" name="Rectangle 224"/>
          <p:cNvSpPr>
            <a:spLocks noChangeArrowheads="1"/>
          </p:cNvSpPr>
          <p:nvPr/>
        </p:nvSpPr>
        <p:spPr bwMode="auto">
          <a:xfrm>
            <a:off x="3902447" y="914400"/>
            <a:ext cx="974353" cy="348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16 Total ARB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Rectangle 224"/>
          <p:cNvSpPr>
            <a:spLocks noChangeArrowheads="1"/>
          </p:cNvSpPr>
          <p:nvPr/>
        </p:nvSpPr>
        <p:spPr bwMode="auto">
          <a:xfrm>
            <a:off x="6172200" y="914400"/>
            <a:ext cx="903821" cy="348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 Total ARB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 AC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2" name="Rectangle 224"/>
          <p:cNvSpPr>
            <a:spLocks noChangeArrowheads="1"/>
          </p:cNvSpPr>
          <p:nvPr/>
        </p:nvSpPr>
        <p:spPr bwMode="auto">
          <a:xfrm>
            <a:off x="1828800" y="946518"/>
            <a:ext cx="974353" cy="348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24 Total ARB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 AC/RC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9" name="Picture 277" descr="SSI, 12 Aviation Brigade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438400"/>
            <a:ext cx="410228" cy="60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" name="Rectangle 99"/>
          <p:cNvSpPr/>
          <p:nvPr/>
        </p:nvSpPr>
        <p:spPr>
          <a:xfrm>
            <a:off x="4724400" y="1295400"/>
            <a:ext cx="1676400" cy="2209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858000" y="1295400"/>
            <a:ext cx="1676400" cy="2209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9" name="Picture 277" descr="SSI, 12 Aviation Brigade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95572" y="2438400"/>
            <a:ext cx="410228" cy="60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Picture 251"/>
          <p:cNvPicPr>
            <a:picLocks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907671" y="2438400"/>
            <a:ext cx="502529" cy="511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2" name="Rectangle 111"/>
          <p:cNvSpPr/>
          <p:nvPr/>
        </p:nvSpPr>
        <p:spPr>
          <a:xfrm>
            <a:off x="1295400" y="2362200"/>
            <a:ext cx="762000" cy="1066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224"/>
          <p:cNvSpPr>
            <a:spLocks noChangeArrowheads="1"/>
          </p:cNvSpPr>
          <p:nvPr/>
        </p:nvSpPr>
        <p:spPr bwMode="auto">
          <a:xfrm>
            <a:off x="3700124" y="6324600"/>
            <a:ext cx="719476" cy="3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4-4 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Rectangle 224"/>
          <p:cNvSpPr>
            <a:spLocks noChangeArrowheads="1"/>
          </p:cNvSpPr>
          <p:nvPr/>
        </p:nvSpPr>
        <p:spPr bwMode="auto">
          <a:xfrm>
            <a:off x="7681016" y="3048000"/>
            <a:ext cx="777184" cy="3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971" tIns="43214" rIns="87971" bIns="43214">
            <a:spAutoFit/>
          </a:bodyPr>
          <a:lstStyle/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3-159 </a:t>
            </a:r>
          </a:p>
          <a:p>
            <a:pPr algn="ctr" defTabSz="87312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 ARNG</a:t>
            </a:r>
            <a:endParaRPr lang="en-US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562600" y="2362200"/>
            <a:ext cx="762000" cy="1066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7696200" y="2362200"/>
            <a:ext cx="762000" cy="1066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1828800" y="5562600"/>
            <a:ext cx="762000" cy="1143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2743200" y="5562600"/>
            <a:ext cx="762000" cy="1143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3657600" y="5562600"/>
            <a:ext cx="762000" cy="1143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572000" y="5562600"/>
            <a:ext cx="762000" cy="1143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" name="Picture 5" descr="C:\Users\kent.may\Desktop\Attack Heavy AC.emf"/>
          <p:cNvPicPr>
            <a:picLocks noChangeAspect="1" noChangeArrowheads="1"/>
          </p:cNvPicPr>
          <p:nvPr/>
        </p:nvPicPr>
        <p:blipFill>
          <a:blip r:embed="rId2" cstate="print"/>
          <a:srcRect l="19514"/>
          <a:stretch>
            <a:fillRect/>
          </a:stretch>
        </p:blipFill>
        <p:spPr bwMode="auto">
          <a:xfrm>
            <a:off x="1529027" y="5334000"/>
            <a:ext cx="299773" cy="297524"/>
          </a:xfrm>
          <a:prstGeom prst="rect">
            <a:avLst/>
          </a:prstGeom>
          <a:noFill/>
        </p:spPr>
      </p:pic>
      <p:pic>
        <p:nvPicPr>
          <p:cNvPr id="439" name="Picture 5" descr="C:\Users\kent.may\Desktop\Attack Heavy AC.emf"/>
          <p:cNvPicPr>
            <a:picLocks noChangeAspect="1" noChangeArrowheads="1"/>
          </p:cNvPicPr>
          <p:nvPr/>
        </p:nvPicPr>
        <p:blipFill>
          <a:blip r:embed="rId2" cstate="print"/>
          <a:srcRect l="19514"/>
          <a:stretch>
            <a:fillRect/>
          </a:stretch>
        </p:blipFill>
        <p:spPr bwMode="auto">
          <a:xfrm>
            <a:off x="1071827" y="5334000"/>
            <a:ext cx="299773" cy="297524"/>
          </a:xfrm>
          <a:prstGeom prst="rect">
            <a:avLst/>
          </a:prstGeom>
          <a:noFill/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685800"/>
            <a:ext cx="3124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63D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 CAB Structure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24"/>
          <p:cNvGrpSpPr/>
          <p:nvPr/>
        </p:nvGrpSpPr>
        <p:grpSpPr>
          <a:xfrm>
            <a:off x="76200" y="990600"/>
            <a:ext cx="5410200" cy="3034844"/>
            <a:chOff x="1600200" y="257282"/>
            <a:chExt cx="5410200" cy="3034844"/>
          </a:xfrm>
        </p:grpSpPr>
        <p:sp>
          <p:nvSpPr>
            <p:cNvPr id="8" name="Rectangle 89"/>
            <p:cNvSpPr>
              <a:spLocks noChangeArrowheads="1"/>
            </p:cNvSpPr>
            <p:nvPr/>
          </p:nvSpPr>
          <p:spPr bwMode="auto">
            <a:xfrm>
              <a:off x="2286000" y="3076682"/>
              <a:ext cx="2209800" cy="215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255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38 UH-60, 15 HH-60, 12 CH-47 </a:t>
              </a:r>
            </a:p>
            <a:p>
              <a:pPr algn="ctr" defTabSz="9255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24 or 48 </a:t>
              </a:r>
              <a:r>
                <a:rPr lang="en-US" sz="7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AH-64, 12 RQ-7, 12 </a:t>
              </a:r>
              <a:r>
                <a:rPr lang="en-US" sz="7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MQ-1C, 30 OH-58D</a:t>
              </a:r>
            </a:p>
          </p:txBody>
        </p:sp>
        <p:grpSp>
          <p:nvGrpSpPr>
            <p:cNvPr id="3" name="Group 339"/>
            <p:cNvGrpSpPr/>
            <p:nvPr/>
          </p:nvGrpSpPr>
          <p:grpSpPr>
            <a:xfrm>
              <a:off x="1600200" y="257282"/>
              <a:ext cx="5410200" cy="2862072"/>
              <a:chOff x="84806" y="257282"/>
              <a:chExt cx="5410200" cy="2862072"/>
            </a:xfrm>
          </p:grpSpPr>
          <p:sp>
            <p:nvSpPr>
              <p:cNvPr id="10" name="Rectangle 2144"/>
              <p:cNvSpPr>
                <a:spLocks noChangeArrowheads="1"/>
              </p:cNvSpPr>
              <p:nvPr/>
            </p:nvSpPr>
            <p:spPr bwMode="auto">
              <a:xfrm>
                <a:off x="84806" y="257282"/>
                <a:ext cx="5410200" cy="286207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7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2146"/>
              <p:cNvSpPr txBox="1">
                <a:spLocks noChangeArrowheads="1"/>
              </p:cNvSpPr>
              <p:nvPr/>
            </p:nvSpPr>
            <p:spPr bwMode="auto">
              <a:xfrm>
                <a:off x="465806" y="333482"/>
                <a:ext cx="2362200" cy="184666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cs typeface="Arial" pitchFamily="34" charset="0"/>
                  </a:rPr>
                  <a:t>Full-Spectrum CAB by x4,  Full-Spectrum  Heavy CAB X2</a:t>
                </a:r>
                <a:endParaRPr lang="en-US" sz="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Group 249"/>
              <p:cNvGrpSpPr/>
              <p:nvPr/>
            </p:nvGrpSpPr>
            <p:grpSpPr>
              <a:xfrm>
                <a:off x="135334" y="533400"/>
                <a:ext cx="482872" cy="2502111"/>
                <a:chOff x="179784" y="483683"/>
                <a:chExt cx="482872" cy="2502111"/>
              </a:xfrm>
            </p:grpSpPr>
            <p:pic>
              <p:nvPicPr>
                <p:cNvPr id="76" name="Picture 4" descr="C:\Users\kent.may\Desktop\Picture11.e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19634"/>
                <a:stretch>
                  <a:fillRect/>
                </a:stretch>
              </p:blipFill>
              <p:spPr bwMode="auto">
                <a:xfrm>
                  <a:off x="179784" y="483683"/>
                  <a:ext cx="462963" cy="432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7" name="Picture 22" descr="C:\Documents and Settings\kent.may\Desktop\GS.emf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9613"/>
                <a:stretch>
                  <a:fillRect/>
                </a:stretch>
              </p:blipFill>
              <p:spPr bwMode="auto">
                <a:xfrm>
                  <a:off x="230718" y="963528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78" name="Picture 33" descr="C:\Documents and Settings\kent.may\Desktop\ASLT\ASLT.em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19613"/>
                <a:stretch>
                  <a:fillRect/>
                </a:stretch>
              </p:blipFill>
              <p:spPr bwMode="auto">
                <a:xfrm>
                  <a:off x="230718" y="1307112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79" name="Picture 60" descr="C:\Documents and Settings\kent.may\Desktop\ASB\SPT.emf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19613"/>
                <a:stretch>
                  <a:fillRect/>
                </a:stretch>
              </p:blipFill>
              <p:spPr bwMode="auto">
                <a:xfrm>
                  <a:off x="230718" y="2345374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80" name="Picture 5" descr="C:\Users\kent.may\Desktop\Attack Heavy AC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19514"/>
                <a:stretch>
                  <a:fillRect/>
                </a:stretch>
              </p:blipFill>
              <p:spPr bwMode="auto">
                <a:xfrm>
                  <a:off x="302028" y="1579165"/>
                  <a:ext cx="360628" cy="297524"/>
                </a:xfrm>
                <a:prstGeom prst="rect">
                  <a:avLst/>
                </a:prstGeom>
                <a:noFill/>
              </p:spPr>
            </p:pic>
            <p:pic>
              <p:nvPicPr>
                <p:cNvPr id="81" name="Picture 2" descr="C:\Users\kent.may\Desktop\MQ-1C.emf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 l="19479"/>
                <a:stretch>
                  <a:fillRect/>
                </a:stretch>
              </p:blipFill>
              <p:spPr bwMode="auto">
                <a:xfrm>
                  <a:off x="228990" y="2688960"/>
                  <a:ext cx="360818" cy="2968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" name="Group 258"/>
              <p:cNvGrpSpPr/>
              <p:nvPr/>
            </p:nvGrpSpPr>
            <p:grpSpPr>
              <a:xfrm>
                <a:off x="670877" y="533400"/>
                <a:ext cx="480729" cy="2502111"/>
                <a:chOff x="179784" y="483683"/>
                <a:chExt cx="480729" cy="2502111"/>
              </a:xfrm>
            </p:grpSpPr>
            <p:pic>
              <p:nvPicPr>
                <p:cNvPr id="70" name="Picture 4" descr="C:\Users\kent.may\Desktop\Picture11.e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19634"/>
                <a:stretch>
                  <a:fillRect/>
                </a:stretch>
              </p:blipFill>
              <p:spPr bwMode="auto">
                <a:xfrm>
                  <a:off x="179784" y="483683"/>
                  <a:ext cx="462963" cy="432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1" name="Picture 22" descr="C:\Documents and Settings\kent.may\Desktop\GS.emf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9613"/>
                <a:stretch>
                  <a:fillRect/>
                </a:stretch>
              </p:blipFill>
              <p:spPr bwMode="auto">
                <a:xfrm>
                  <a:off x="230718" y="963528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72" name="Picture 33" descr="C:\Documents and Settings\kent.may\Desktop\ASLT\ASLT.em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19613"/>
                <a:stretch>
                  <a:fillRect/>
                </a:stretch>
              </p:blipFill>
              <p:spPr bwMode="auto">
                <a:xfrm>
                  <a:off x="230718" y="1307112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73" name="Picture 60" descr="C:\Documents and Settings\kent.may\Desktop\ASB\SPT.emf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19613"/>
                <a:stretch>
                  <a:fillRect/>
                </a:stretch>
              </p:blipFill>
              <p:spPr bwMode="auto">
                <a:xfrm>
                  <a:off x="230718" y="2345374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74" name="Picture 5" descr="C:\Users\kent.may\Desktop\Attack Heavy AC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19514"/>
                <a:stretch>
                  <a:fillRect/>
                </a:stretch>
              </p:blipFill>
              <p:spPr bwMode="auto">
                <a:xfrm>
                  <a:off x="299885" y="1579165"/>
                  <a:ext cx="360628" cy="297524"/>
                </a:xfrm>
                <a:prstGeom prst="rect">
                  <a:avLst/>
                </a:prstGeom>
                <a:noFill/>
              </p:spPr>
            </p:pic>
            <p:pic>
              <p:nvPicPr>
                <p:cNvPr id="75" name="Picture 2" descr="C:\Users\kent.may\Desktop\MQ-1C.emf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 l="19479"/>
                <a:stretch>
                  <a:fillRect/>
                </a:stretch>
              </p:blipFill>
              <p:spPr bwMode="auto">
                <a:xfrm>
                  <a:off x="228990" y="2688960"/>
                  <a:ext cx="360818" cy="2968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6"/>
              <p:cNvGrpSpPr/>
              <p:nvPr/>
            </p:nvGrpSpPr>
            <p:grpSpPr>
              <a:xfrm>
                <a:off x="1206420" y="533400"/>
                <a:ext cx="462963" cy="2502111"/>
                <a:chOff x="179784" y="483683"/>
                <a:chExt cx="462963" cy="2502111"/>
              </a:xfrm>
            </p:grpSpPr>
            <p:pic>
              <p:nvPicPr>
                <p:cNvPr id="64" name="Picture 4" descr="C:\Users\kent.may\Desktop\Picture11.e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19634"/>
                <a:stretch>
                  <a:fillRect/>
                </a:stretch>
              </p:blipFill>
              <p:spPr bwMode="auto">
                <a:xfrm>
                  <a:off x="179784" y="483683"/>
                  <a:ext cx="462963" cy="432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5" name="Picture 22" descr="C:\Documents and Settings\kent.may\Desktop\GS.emf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9613"/>
                <a:stretch>
                  <a:fillRect/>
                </a:stretch>
              </p:blipFill>
              <p:spPr bwMode="auto">
                <a:xfrm>
                  <a:off x="230718" y="963528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66" name="Picture 33" descr="C:\Documents and Settings\kent.may\Desktop\ASLT\ASLT.em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19613"/>
                <a:stretch>
                  <a:fillRect/>
                </a:stretch>
              </p:blipFill>
              <p:spPr bwMode="auto">
                <a:xfrm>
                  <a:off x="230718" y="1307112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67" name="Picture 60" descr="C:\Documents and Settings\kent.may\Desktop\ASB\SPT.emf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19613"/>
                <a:stretch>
                  <a:fillRect/>
                </a:stretch>
              </p:blipFill>
              <p:spPr bwMode="auto">
                <a:xfrm>
                  <a:off x="230718" y="2345374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68" name="Picture 5" descr="C:\Users\kent.may\Desktop\Attack Heavy AC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19514"/>
                <a:stretch>
                  <a:fillRect/>
                </a:stretch>
              </p:blipFill>
              <p:spPr bwMode="auto">
                <a:xfrm>
                  <a:off x="229180" y="1650696"/>
                  <a:ext cx="360628" cy="297524"/>
                </a:xfrm>
                <a:prstGeom prst="rect">
                  <a:avLst/>
                </a:prstGeom>
                <a:noFill/>
              </p:spPr>
            </p:pic>
            <p:pic>
              <p:nvPicPr>
                <p:cNvPr id="69" name="Picture 2" descr="C:\Users\kent.may\Desktop\MQ-1C.emf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 l="19479"/>
                <a:stretch>
                  <a:fillRect/>
                </a:stretch>
              </p:blipFill>
              <p:spPr bwMode="auto">
                <a:xfrm>
                  <a:off x="228990" y="2688960"/>
                  <a:ext cx="360818" cy="2968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9" name="Group 274"/>
              <p:cNvGrpSpPr/>
              <p:nvPr/>
            </p:nvGrpSpPr>
            <p:grpSpPr>
              <a:xfrm>
                <a:off x="1741963" y="533400"/>
                <a:ext cx="462963" cy="2502111"/>
                <a:chOff x="179784" y="483683"/>
                <a:chExt cx="462963" cy="2502111"/>
              </a:xfrm>
            </p:grpSpPr>
            <p:pic>
              <p:nvPicPr>
                <p:cNvPr id="58" name="Picture 4" descr="C:\Users\kent.may\Desktop\Picture11.e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19634"/>
                <a:stretch>
                  <a:fillRect/>
                </a:stretch>
              </p:blipFill>
              <p:spPr bwMode="auto">
                <a:xfrm>
                  <a:off x="179784" y="483683"/>
                  <a:ext cx="462963" cy="432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9" name="Picture 22" descr="C:\Documents and Settings\kent.may\Desktop\GS.emf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9613"/>
                <a:stretch>
                  <a:fillRect/>
                </a:stretch>
              </p:blipFill>
              <p:spPr bwMode="auto">
                <a:xfrm>
                  <a:off x="230718" y="963528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60" name="Picture 33" descr="C:\Documents and Settings\kent.may\Desktop\ASLT\ASLT.em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19613"/>
                <a:stretch>
                  <a:fillRect/>
                </a:stretch>
              </p:blipFill>
              <p:spPr bwMode="auto">
                <a:xfrm>
                  <a:off x="230718" y="1307112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61" name="Picture 60" descr="C:\Documents and Settings\kent.may\Desktop\ASB\SPT.emf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19613"/>
                <a:stretch>
                  <a:fillRect/>
                </a:stretch>
              </p:blipFill>
              <p:spPr bwMode="auto">
                <a:xfrm>
                  <a:off x="230718" y="2345374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62" name="Picture 5" descr="C:\Users\kent.may\Desktop\Attack Heavy AC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19514"/>
                <a:stretch>
                  <a:fillRect/>
                </a:stretch>
              </p:blipFill>
              <p:spPr bwMode="auto">
                <a:xfrm>
                  <a:off x="229180" y="1650696"/>
                  <a:ext cx="360628" cy="297524"/>
                </a:xfrm>
                <a:prstGeom prst="rect">
                  <a:avLst/>
                </a:prstGeom>
                <a:noFill/>
              </p:spPr>
            </p:pic>
            <p:pic>
              <p:nvPicPr>
                <p:cNvPr id="63" name="Picture 2" descr="C:\Users\kent.may\Desktop\MQ-1C.emf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 l="19479"/>
                <a:stretch>
                  <a:fillRect/>
                </a:stretch>
              </p:blipFill>
              <p:spPr bwMode="auto">
                <a:xfrm>
                  <a:off x="228990" y="2688960"/>
                  <a:ext cx="360818" cy="2968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2" name="Group 282"/>
              <p:cNvGrpSpPr/>
              <p:nvPr/>
            </p:nvGrpSpPr>
            <p:grpSpPr>
              <a:xfrm>
                <a:off x="2277506" y="533400"/>
                <a:ext cx="462963" cy="2502111"/>
                <a:chOff x="179784" y="483683"/>
                <a:chExt cx="462963" cy="2502111"/>
              </a:xfrm>
            </p:grpSpPr>
            <p:pic>
              <p:nvPicPr>
                <p:cNvPr id="52" name="Picture 4" descr="C:\Users\kent.may\Desktop\Picture11.e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19634"/>
                <a:stretch>
                  <a:fillRect/>
                </a:stretch>
              </p:blipFill>
              <p:spPr bwMode="auto">
                <a:xfrm>
                  <a:off x="179784" y="483683"/>
                  <a:ext cx="462963" cy="432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3" name="Picture 22" descr="C:\Documents and Settings\kent.may\Desktop\GS.emf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9613"/>
                <a:stretch>
                  <a:fillRect/>
                </a:stretch>
              </p:blipFill>
              <p:spPr bwMode="auto">
                <a:xfrm>
                  <a:off x="230718" y="963528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54" name="Picture 33" descr="C:\Documents and Settings\kent.may\Desktop\ASLT\ASLT.em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19613"/>
                <a:stretch>
                  <a:fillRect/>
                </a:stretch>
              </p:blipFill>
              <p:spPr bwMode="auto">
                <a:xfrm>
                  <a:off x="230718" y="1307112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" name="Picture 60" descr="C:\Documents and Settings\kent.may\Desktop\ASB\SPT.emf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19613"/>
                <a:stretch>
                  <a:fillRect/>
                </a:stretch>
              </p:blipFill>
              <p:spPr bwMode="auto">
                <a:xfrm>
                  <a:off x="230718" y="2345374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56" name="Picture 5" descr="C:\Users\kent.may\Desktop\Attack Heavy AC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19514"/>
                <a:stretch>
                  <a:fillRect/>
                </a:stretch>
              </p:blipFill>
              <p:spPr bwMode="auto">
                <a:xfrm>
                  <a:off x="229180" y="1650696"/>
                  <a:ext cx="360628" cy="297524"/>
                </a:xfrm>
                <a:prstGeom prst="rect">
                  <a:avLst/>
                </a:prstGeom>
                <a:noFill/>
              </p:spPr>
            </p:pic>
            <p:pic>
              <p:nvPicPr>
                <p:cNvPr id="57" name="Picture 2" descr="C:\Users\kent.may\Desktop\MQ-1C.emf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 l="19479"/>
                <a:stretch>
                  <a:fillRect/>
                </a:stretch>
              </p:blipFill>
              <p:spPr bwMode="auto">
                <a:xfrm>
                  <a:off x="228990" y="2688960"/>
                  <a:ext cx="360818" cy="2968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3" name="Group 290"/>
              <p:cNvGrpSpPr/>
              <p:nvPr/>
            </p:nvGrpSpPr>
            <p:grpSpPr>
              <a:xfrm>
                <a:off x="2813049" y="533400"/>
                <a:ext cx="462963" cy="2502111"/>
                <a:chOff x="179784" y="483683"/>
                <a:chExt cx="462963" cy="2502111"/>
              </a:xfrm>
            </p:grpSpPr>
            <p:pic>
              <p:nvPicPr>
                <p:cNvPr id="46" name="Picture 4" descr="C:\Users\kent.may\Desktop\Picture11.e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19634"/>
                <a:stretch>
                  <a:fillRect/>
                </a:stretch>
              </p:blipFill>
              <p:spPr bwMode="auto">
                <a:xfrm>
                  <a:off x="179784" y="483683"/>
                  <a:ext cx="462963" cy="432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2" descr="C:\Documents and Settings\kent.may\Desktop\GS.emf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9613"/>
                <a:stretch>
                  <a:fillRect/>
                </a:stretch>
              </p:blipFill>
              <p:spPr bwMode="auto">
                <a:xfrm>
                  <a:off x="230718" y="963528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48" name="Picture 33" descr="C:\Documents and Settings\kent.may\Desktop\ASLT\ASLT.em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19613"/>
                <a:stretch>
                  <a:fillRect/>
                </a:stretch>
              </p:blipFill>
              <p:spPr bwMode="auto">
                <a:xfrm>
                  <a:off x="230718" y="1307112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49" name="Picture 60" descr="C:\Documents and Settings\kent.may\Desktop\ASB\SPT.emf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19613"/>
                <a:stretch>
                  <a:fillRect/>
                </a:stretch>
              </p:blipFill>
              <p:spPr bwMode="auto">
                <a:xfrm>
                  <a:off x="230718" y="2345374"/>
                  <a:ext cx="359090" cy="295883"/>
                </a:xfrm>
                <a:prstGeom prst="rect">
                  <a:avLst/>
                </a:prstGeom>
                <a:noFill/>
              </p:spPr>
            </p:pic>
            <p:pic>
              <p:nvPicPr>
                <p:cNvPr id="50" name="Picture 5" descr="C:\Users\kent.may\Desktop\Attack Heavy AC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19514"/>
                <a:stretch>
                  <a:fillRect/>
                </a:stretch>
              </p:blipFill>
              <p:spPr bwMode="auto">
                <a:xfrm>
                  <a:off x="229180" y="1650696"/>
                  <a:ext cx="360628" cy="297524"/>
                </a:xfrm>
                <a:prstGeom prst="rect">
                  <a:avLst/>
                </a:prstGeom>
                <a:noFill/>
              </p:spPr>
            </p:pic>
            <p:pic>
              <p:nvPicPr>
                <p:cNvPr id="51" name="Picture 2" descr="C:\Users\kent.may\Desktop\MQ-1C.emf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 l="19479"/>
                <a:stretch>
                  <a:fillRect/>
                </a:stretch>
              </p:blipFill>
              <p:spPr bwMode="auto">
                <a:xfrm>
                  <a:off x="228990" y="2688960"/>
                  <a:ext cx="360818" cy="2968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93" name="Rectangle 7"/>
          <p:cNvSpPr>
            <a:spLocks noChangeArrowheads="1"/>
          </p:cNvSpPr>
          <p:nvPr/>
        </p:nvSpPr>
        <p:spPr bwMode="auto">
          <a:xfrm>
            <a:off x="0" y="4038600"/>
            <a:ext cx="7010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63D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063D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ARNG CAB Structure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7" name="Rectangle 2144"/>
          <p:cNvSpPr>
            <a:spLocks noChangeArrowheads="1"/>
          </p:cNvSpPr>
          <p:nvPr/>
        </p:nvSpPr>
        <p:spPr bwMode="auto">
          <a:xfrm>
            <a:off x="0" y="3995928"/>
            <a:ext cx="5410200" cy="2862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" name="Text Box 2146"/>
          <p:cNvSpPr txBox="1">
            <a:spLocks noChangeArrowheads="1"/>
          </p:cNvSpPr>
          <p:nvPr/>
        </p:nvSpPr>
        <p:spPr bwMode="auto">
          <a:xfrm>
            <a:off x="91432" y="4114800"/>
            <a:ext cx="2270768" cy="184666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Full-Spectrum CAB X8, Full Spectrum Heavy CAB by X4</a:t>
            </a:r>
            <a:endParaRPr lang="en-US" sz="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0" name="TextBox 369"/>
          <p:cNvSpPr txBox="1"/>
          <p:nvPr/>
        </p:nvSpPr>
        <p:spPr>
          <a:xfrm>
            <a:off x="1295400" y="23878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/>
              </a:rPr>
              <a:t>CAB Restructure Proposal</a:t>
            </a:r>
          </a:p>
        </p:txBody>
      </p:sp>
      <p:sp>
        <p:nvSpPr>
          <p:cNvPr id="375" name="TextBox 374"/>
          <p:cNvSpPr txBox="1"/>
          <p:nvPr/>
        </p:nvSpPr>
        <p:spPr>
          <a:xfrm>
            <a:off x="3810000" y="762000"/>
            <a:ext cx="518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  <a:effectLst/>
              </a:rPr>
              <a:t> A/C Tr</a:t>
            </a:r>
            <a:r>
              <a:rPr lang="en-US" sz="1600" b="1" dirty="0" smtClean="0">
                <a:solidFill>
                  <a:srgbClr val="0070C0"/>
                </a:solidFill>
              </a:rPr>
              <a:t>ansfer 4 CABs to ARNG 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  <a:effectLst/>
              </a:rPr>
              <a:t> A/C Decommissions 3 CABs  - retains 6 CABs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  <a:effectLst/>
              </a:rPr>
              <a:t> A/C CAB retains </a:t>
            </a:r>
            <a:r>
              <a:rPr lang="en-US" sz="1600" b="1" dirty="0" smtClean="0">
                <a:solidFill>
                  <a:srgbClr val="0070C0"/>
                </a:solidFill>
              </a:rPr>
              <a:t>24</a:t>
            </a:r>
            <a:r>
              <a:rPr lang="en-US" sz="1600" b="1" dirty="0" smtClean="0">
                <a:solidFill>
                  <a:srgbClr val="0070C0"/>
                </a:solidFill>
                <a:effectLst/>
              </a:rPr>
              <a:t> X AH-64E for each of </a:t>
            </a:r>
            <a:r>
              <a:rPr lang="en-US" sz="1600" b="1" dirty="0" smtClean="0">
                <a:solidFill>
                  <a:srgbClr val="0070C0"/>
                </a:solidFill>
              </a:rPr>
              <a:t>4</a:t>
            </a:r>
            <a:r>
              <a:rPr lang="en-US" sz="1600" b="1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CABs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A/C CAB retains 48 X AH-64E for each of 2 CABs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Maintain the OH-58 Fleet until replacement is fielded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One UAS Company in CAB formation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TH-67 remains IERW Training Aircraft until replacement trainer procured</a:t>
            </a:r>
          </a:p>
          <a:p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76" name="TextBox 375"/>
          <p:cNvSpPr txBox="1"/>
          <p:nvPr/>
        </p:nvSpPr>
        <p:spPr>
          <a:xfrm>
            <a:off x="5334000" y="3733800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  <a:effectLst/>
              </a:rPr>
              <a:t> ARNG </a:t>
            </a:r>
            <a:r>
              <a:rPr lang="en-US" sz="1400" b="1" dirty="0" smtClean="0">
                <a:solidFill>
                  <a:srgbClr val="0070C0"/>
                </a:solidFill>
              </a:rPr>
              <a:t>sustains</a:t>
            </a:r>
            <a:r>
              <a:rPr lang="en-US" sz="1400" b="1" dirty="0" smtClean="0">
                <a:solidFill>
                  <a:srgbClr val="0070C0"/>
                </a:solidFill>
                <a:effectLst/>
              </a:rPr>
              <a:t> a </a:t>
            </a:r>
            <a:r>
              <a:rPr lang="en-US" sz="1400" b="1" u="sng" dirty="0" smtClean="0">
                <a:solidFill>
                  <a:srgbClr val="0070C0"/>
                </a:solidFill>
                <a:effectLst/>
              </a:rPr>
              <a:t>4 year ARFORGEN </a:t>
            </a:r>
            <a:r>
              <a:rPr lang="en-US" sz="1400" b="1" dirty="0" smtClean="0">
                <a:solidFill>
                  <a:srgbClr val="0070C0"/>
                </a:solidFill>
                <a:effectLst/>
              </a:rPr>
              <a:t>Cycle (Reset, TY1, TY2, Ready) </a:t>
            </a:r>
          </a:p>
          <a:p>
            <a:pPr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  <a:effectLst/>
              </a:rPr>
              <a:t> 3 CABs/year home station validation by State  HQ </a:t>
            </a:r>
            <a:r>
              <a:rPr lang="en-US" sz="1400" b="1" dirty="0" smtClean="0">
                <a:solidFill>
                  <a:srgbClr val="0070C0"/>
                </a:solidFill>
              </a:rPr>
              <a:t>with </a:t>
            </a:r>
            <a:r>
              <a:rPr lang="en-US" sz="1400" b="1" dirty="0" smtClean="0">
                <a:solidFill>
                  <a:srgbClr val="0070C0"/>
                </a:solidFill>
                <a:effectLst/>
              </a:rPr>
              <a:t>1</a:t>
            </a:r>
            <a:r>
              <a:rPr lang="en-US" sz="1400" b="1" baseline="30000" dirty="0" smtClean="0">
                <a:solidFill>
                  <a:srgbClr val="0070C0"/>
                </a:solidFill>
                <a:effectLst/>
              </a:rPr>
              <a:t>st</a:t>
            </a:r>
            <a:r>
              <a:rPr lang="en-US" sz="1400" b="1" dirty="0" smtClean="0">
                <a:solidFill>
                  <a:srgbClr val="0070C0"/>
                </a:solidFill>
                <a:effectLst/>
              </a:rPr>
              <a:t> Army oversight.</a:t>
            </a:r>
          </a:p>
          <a:p>
            <a:pPr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  <a:effectLst/>
              </a:rPr>
              <a:t> During Ready Year, 3 CABs available for immediate deployment to the AOR</a:t>
            </a:r>
          </a:p>
          <a:p>
            <a:pPr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</a:rPr>
              <a:t> 3 ARNG CABs Ready combined with 6 AC CABs provides 50% of force available, 50% in reserve</a:t>
            </a:r>
          </a:p>
          <a:p>
            <a:pPr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</a:rPr>
              <a:t> Guard Maintains LUH-72 in 2 HD/S&amp;S </a:t>
            </a:r>
            <a:r>
              <a:rPr lang="en-US" sz="1400" b="1" dirty="0" err="1" smtClean="0">
                <a:solidFill>
                  <a:srgbClr val="0070C0"/>
                </a:solidFill>
              </a:rPr>
              <a:t>Bdes</a:t>
            </a:r>
            <a:endParaRPr lang="en-US" sz="14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</a:rPr>
              <a:t> One UAS Battalion in CAB formation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3810000" y="2743200"/>
            <a:ext cx="441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  <a:effectLst/>
              </a:rPr>
              <a:t> Transfer of 4 x AC CAB to ARNG </a:t>
            </a:r>
            <a:r>
              <a:rPr lang="en-US" sz="1400" b="1" dirty="0" smtClean="0">
                <a:solidFill>
                  <a:srgbClr val="FF0000"/>
                </a:solidFill>
              </a:rPr>
              <a:t>CABs saves </a:t>
            </a:r>
            <a:r>
              <a:rPr lang="en-US" sz="1400" b="1" u="sng" dirty="0" smtClean="0">
                <a:solidFill>
                  <a:srgbClr val="FF0000"/>
                </a:solidFill>
                <a:effectLst/>
              </a:rPr>
              <a:t>$3.8 B/yr </a:t>
            </a:r>
            <a:r>
              <a:rPr lang="en-US" sz="1400" b="1" dirty="0" smtClean="0">
                <a:solidFill>
                  <a:srgbClr val="FF0000"/>
                </a:solidFill>
              </a:rPr>
              <a:t>(</a:t>
            </a:r>
            <a:r>
              <a:rPr lang="en-US" sz="1400" b="1" dirty="0" smtClean="0">
                <a:solidFill>
                  <a:srgbClr val="FF0000"/>
                </a:solidFill>
                <a:effectLst/>
              </a:rPr>
              <a:t>$666m/yr for AC CAB </a:t>
            </a:r>
            <a:r>
              <a:rPr lang="en-US" sz="1400" b="1" dirty="0" err="1" smtClean="0">
                <a:solidFill>
                  <a:srgbClr val="FF0000"/>
                </a:solidFill>
                <a:effectLst/>
              </a:rPr>
              <a:t>vs</a:t>
            </a:r>
            <a:r>
              <a:rPr lang="en-US" sz="1400" b="1" dirty="0" smtClean="0">
                <a:solidFill>
                  <a:srgbClr val="FF0000"/>
                </a:solidFill>
                <a:effectLst/>
              </a:rPr>
              <a:t> $204m/yr for ARNG CAB)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solidFill>
                <a:srgbClr val="FF0000"/>
              </a:solidFill>
            </a:endParaRPr>
          </a:p>
        </p:txBody>
      </p:sp>
      <p:grpSp>
        <p:nvGrpSpPr>
          <p:cNvPr id="14" name="Group 427"/>
          <p:cNvGrpSpPr/>
          <p:nvPr/>
        </p:nvGrpSpPr>
        <p:grpSpPr>
          <a:xfrm>
            <a:off x="50529" y="4267200"/>
            <a:ext cx="5283471" cy="2456765"/>
            <a:chOff x="50529" y="4267200"/>
            <a:chExt cx="6356034" cy="2456765"/>
          </a:xfrm>
        </p:grpSpPr>
        <p:sp>
          <p:nvSpPr>
            <p:cNvPr id="305" name="Rectangle 89"/>
            <p:cNvSpPr>
              <a:spLocks noChangeArrowheads="1"/>
            </p:cNvSpPr>
            <p:nvPr/>
          </p:nvSpPr>
          <p:spPr bwMode="auto">
            <a:xfrm>
              <a:off x="1914789" y="6400800"/>
              <a:ext cx="2200053" cy="3231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255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38 UH-60, 15 HH-60, 12 CH-47 </a:t>
              </a:r>
            </a:p>
            <a:p>
              <a:pPr algn="ctr" defTabSz="9255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24 or 48 AH-64</a:t>
              </a:r>
              <a:r>
                <a:rPr lang="en-US" sz="7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7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24 </a:t>
              </a:r>
              <a:r>
                <a:rPr lang="en-US" sz="7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RQ-7, </a:t>
              </a:r>
              <a:r>
                <a:rPr lang="en-US" sz="7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24 MQ-1C</a:t>
              </a:r>
            </a:p>
            <a:p>
              <a:pPr algn="ctr" defTabSz="9255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One CAB with 30 OH-58D in lieu of  UAS</a:t>
              </a:r>
              <a:endParaRPr lang="en-US" sz="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249"/>
            <p:cNvGrpSpPr/>
            <p:nvPr/>
          </p:nvGrpSpPr>
          <p:grpSpPr>
            <a:xfrm>
              <a:off x="50529" y="4272046"/>
              <a:ext cx="483179" cy="1772365"/>
              <a:chOff x="179785" y="483683"/>
              <a:chExt cx="483179" cy="1772365"/>
            </a:xfrm>
          </p:grpSpPr>
          <p:pic>
            <p:nvPicPr>
              <p:cNvPr id="364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5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5" name="Picture 22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66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67" name="Picture 60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68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302336" y="1545637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16" name="Group 258"/>
            <p:cNvGrpSpPr/>
            <p:nvPr/>
          </p:nvGrpSpPr>
          <p:grpSpPr>
            <a:xfrm>
              <a:off x="586071" y="4272046"/>
              <a:ext cx="497650" cy="1772365"/>
              <a:chOff x="179784" y="483683"/>
              <a:chExt cx="497650" cy="1772365"/>
            </a:xfrm>
          </p:grpSpPr>
          <p:pic>
            <p:nvPicPr>
              <p:cNvPr id="359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4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0" name="Picture 22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61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62" name="Picture 60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63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316806" y="1545637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oup 266"/>
            <p:cNvGrpSpPr/>
            <p:nvPr/>
          </p:nvGrpSpPr>
          <p:grpSpPr>
            <a:xfrm>
              <a:off x="1121614" y="4272046"/>
              <a:ext cx="462963" cy="1772365"/>
              <a:chOff x="179784" y="483683"/>
              <a:chExt cx="462963" cy="1772365"/>
            </a:xfrm>
          </p:grpSpPr>
          <p:pic>
            <p:nvPicPr>
              <p:cNvPr id="354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4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5" name="Picture 22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56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57" name="Picture 60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58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229180" y="1650696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Group 274"/>
            <p:cNvGrpSpPr/>
            <p:nvPr/>
          </p:nvGrpSpPr>
          <p:grpSpPr>
            <a:xfrm>
              <a:off x="1657157" y="4272046"/>
              <a:ext cx="462963" cy="1772365"/>
              <a:chOff x="179784" y="483683"/>
              <a:chExt cx="462963" cy="1772365"/>
            </a:xfrm>
          </p:grpSpPr>
          <p:pic>
            <p:nvPicPr>
              <p:cNvPr id="349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4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0" name="Picture 22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51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52" name="Picture 351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53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229180" y="1650696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oup 282"/>
            <p:cNvGrpSpPr/>
            <p:nvPr/>
          </p:nvGrpSpPr>
          <p:grpSpPr>
            <a:xfrm>
              <a:off x="2192700" y="4272046"/>
              <a:ext cx="462963" cy="1772365"/>
              <a:chOff x="179784" y="483683"/>
              <a:chExt cx="462963" cy="1772365"/>
            </a:xfrm>
          </p:grpSpPr>
          <p:pic>
            <p:nvPicPr>
              <p:cNvPr id="344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4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5" name="Picture 22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46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47" name="Picture 60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48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229180" y="1650696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Group 290"/>
            <p:cNvGrpSpPr/>
            <p:nvPr/>
          </p:nvGrpSpPr>
          <p:grpSpPr>
            <a:xfrm>
              <a:off x="2728243" y="4272046"/>
              <a:ext cx="462963" cy="1772365"/>
              <a:chOff x="179784" y="483683"/>
              <a:chExt cx="462963" cy="1772365"/>
            </a:xfrm>
          </p:grpSpPr>
          <p:pic>
            <p:nvPicPr>
              <p:cNvPr id="339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4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0" name="Picture 22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41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42" name="Picture 60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43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229180" y="1650696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oup 298"/>
            <p:cNvGrpSpPr/>
            <p:nvPr/>
          </p:nvGrpSpPr>
          <p:grpSpPr>
            <a:xfrm>
              <a:off x="3263786" y="4272046"/>
              <a:ext cx="462963" cy="1772365"/>
              <a:chOff x="179784" y="483683"/>
              <a:chExt cx="462963" cy="1772365"/>
            </a:xfrm>
          </p:grpSpPr>
          <p:pic>
            <p:nvPicPr>
              <p:cNvPr id="334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4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5" name="Picture 22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36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37" name="Picture 60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38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229180" y="1650696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22" name="Group 306"/>
            <p:cNvGrpSpPr/>
            <p:nvPr/>
          </p:nvGrpSpPr>
          <p:grpSpPr>
            <a:xfrm>
              <a:off x="3799329" y="4272046"/>
              <a:ext cx="462963" cy="1772365"/>
              <a:chOff x="179784" y="483683"/>
              <a:chExt cx="462963" cy="1772365"/>
            </a:xfrm>
          </p:grpSpPr>
          <p:pic>
            <p:nvPicPr>
              <p:cNvPr id="329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4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0" name="Picture 22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31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32" name="Picture 60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33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229180" y="1650696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23" name="Group 314"/>
            <p:cNvGrpSpPr/>
            <p:nvPr/>
          </p:nvGrpSpPr>
          <p:grpSpPr>
            <a:xfrm>
              <a:off x="4334872" y="4272046"/>
              <a:ext cx="462963" cy="1772365"/>
              <a:chOff x="179784" y="483683"/>
              <a:chExt cx="462963" cy="1772365"/>
            </a:xfrm>
          </p:grpSpPr>
          <p:pic>
            <p:nvPicPr>
              <p:cNvPr id="324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4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5" name="Picture 22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26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27" name="Picture 60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28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229180" y="1650696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24" name="Group 322"/>
            <p:cNvGrpSpPr/>
            <p:nvPr/>
          </p:nvGrpSpPr>
          <p:grpSpPr>
            <a:xfrm>
              <a:off x="4870415" y="4272046"/>
              <a:ext cx="462963" cy="1772365"/>
              <a:chOff x="179784" y="483683"/>
              <a:chExt cx="462963" cy="1772365"/>
            </a:xfrm>
          </p:grpSpPr>
          <p:pic>
            <p:nvPicPr>
              <p:cNvPr id="319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4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0" name="Picture 319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21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22" name="Picture 60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23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229180" y="1650696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25" name="Group 385"/>
            <p:cNvGrpSpPr/>
            <p:nvPr/>
          </p:nvGrpSpPr>
          <p:grpSpPr>
            <a:xfrm>
              <a:off x="1143000" y="6053328"/>
              <a:ext cx="408600" cy="304800"/>
              <a:chOff x="6906600" y="3200400"/>
              <a:chExt cx="408600" cy="304800"/>
            </a:xfrm>
          </p:grpSpPr>
          <p:grpSp>
            <p:nvGrpSpPr>
              <p:cNvPr id="26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278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2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3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4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267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8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0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5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8" name="Group 406"/>
            <p:cNvGrpSpPr/>
            <p:nvPr/>
          </p:nvGrpSpPr>
          <p:grpSpPr>
            <a:xfrm>
              <a:off x="1676400" y="6053328"/>
              <a:ext cx="408600" cy="304800"/>
              <a:chOff x="6906600" y="3200400"/>
              <a:chExt cx="408600" cy="304800"/>
            </a:xfrm>
          </p:grpSpPr>
          <p:grpSp>
            <p:nvGrpSpPr>
              <p:cNvPr id="29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258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0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2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247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1" name="Group 427"/>
            <p:cNvGrpSpPr/>
            <p:nvPr/>
          </p:nvGrpSpPr>
          <p:grpSpPr>
            <a:xfrm>
              <a:off x="2209800" y="6053328"/>
              <a:ext cx="408600" cy="304800"/>
              <a:chOff x="6906600" y="3200400"/>
              <a:chExt cx="408600" cy="304800"/>
            </a:xfrm>
          </p:grpSpPr>
          <p:grpSp>
            <p:nvGrpSpPr>
              <p:cNvPr id="32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238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3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227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4" name="Group 448"/>
            <p:cNvGrpSpPr/>
            <p:nvPr/>
          </p:nvGrpSpPr>
          <p:grpSpPr>
            <a:xfrm>
              <a:off x="2743200" y="6053328"/>
              <a:ext cx="408600" cy="304800"/>
              <a:chOff x="6906600" y="3200400"/>
              <a:chExt cx="408600" cy="304800"/>
            </a:xfrm>
          </p:grpSpPr>
          <p:grpSp>
            <p:nvGrpSpPr>
              <p:cNvPr id="35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218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0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6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207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2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3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7" name="Group 469"/>
            <p:cNvGrpSpPr/>
            <p:nvPr/>
          </p:nvGrpSpPr>
          <p:grpSpPr>
            <a:xfrm>
              <a:off x="3810000" y="6053328"/>
              <a:ext cx="408600" cy="304800"/>
              <a:chOff x="6906600" y="3200400"/>
              <a:chExt cx="408600" cy="304800"/>
            </a:xfrm>
          </p:grpSpPr>
          <p:grpSp>
            <p:nvGrpSpPr>
              <p:cNvPr id="38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198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187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0" name="Group 490"/>
            <p:cNvGrpSpPr/>
            <p:nvPr/>
          </p:nvGrpSpPr>
          <p:grpSpPr>
            <a:xfrm>
              <a:off x="3276600" y="6053328"/>
              <a:ext cx="408600" cy="304800"/>
              <a:chOff x="6906600" y="3200400"/>
              <a:chExt cx="408600" cy="304800"/>
            </a:xfrm>
          </p:grpSpPr>
          <p:grpSp>
            <p:nvGrpSpPr>
              <p:cNvPr id="41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178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167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3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3" name="Group 511"/>
            <p:cNvGrpSpPr/>
            <p:nvPr/>
          </p:nvGrpSpPr>
          <p:grpSpPr>
            <a:xfrm>
              <a:off x="4876800" y="6053328"/>
              <a:ext cx="408600" cy="304800"/>
              <a:chOff x="6906600" y="3200400"/>
              <a:chExt cx="408600" cy="304800"/>
            </a:xfrm>
          </p:grpSpPr>
          <p:grpSp>
            <p:nvGrpSpPr>
              <p:cNvPr id="44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158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147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2" name="Group 532"/>
            <p:cNvGrpSpPr/>
            <p:nvPr/>
          </p:nvGrpSpPr>
          <p:grpSpPr>
            <a:xfrm>
              <a:off x="4343400" y="6053328"/>
              <a:ext cx="408600" cy="304800"/>
              <a:chOff x="6906600" y="3200400"/>
              <a:chExt cx="408600" cy="304800"/>
            </a:xfrm>
          </p:grpSpPr>
          <p:grpSp>
            <p:nvGrpSpPr>
              <p:cNvPr id="83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138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4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127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5" name="Group 553"/>
            <p:cNvGrpSpPr/>
            <p:nvPr/>
          </p:nvGrpSpPr>
          <p:grpSpPr>
            <a:xfrm>
              <a:off x="609600" y="6053328"/>
              <a:ext cx="408600" cy="304800"/>
              <a:chOff x="6906600" y="3200400"/>
              <a:chExt cx="408600" cy="304800"/>
            </a:xfrm>
          </p:grpSpPr>
          <p:grpSp>
            <p:nvGrpSpPr>
              <p:cNvPr id="86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118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25"/>
                <p:cNvSpPr>
                  <a:spLocks noEditPoints="1"/>
                </p:cNvSpPr>
                <p:nvPr/>
              </p:nvSpPr>
              <p:spPr bwMode="auto">
                <a:xfrm>
                  <a:off x="7091351" y="3446485"/>
                  <a:ext cx="1043098" cy="7064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7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107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8" name="Group 322"/>
            <p:cNvGrpSpPr/>
            <p:nvPr/>
          </p:nvGrpSpPr>
          <p:grpSpPr>
            <a:xfrm>
              <a:off x="5410200" y="4267200"/>
              <a:ext cx="462963" cy="1772365"/>
              <a:chOff x="179784" y="483683"/>
              <a:chExt cx="462963" cy="1772365"/>
            </a:xfrm>
          </p:grpSpPr>
          <p:pic>
            <p:nvPicPr>
              <p:cNvPr id="372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4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3" name="Picture 372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74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78" name="Picture 60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379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229180" y="1650696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89" name="Group 511"/>
            <p:cNvGrpSpPr/>
            <p:nvPr/>
          </p:nvGrpSpPr>
          <p:grpSpPr>
            <a:xfrm>
              <a:off x="5416585" y="6048482"/>
              <a:ext cx="408600" cy="304800"/>
              <a:chOff x="6906600" y="3200400"/>
              <a:chExt cx="408600" cy="304800"/>
            </a:xfrm>
          </p:grpSpPr>
          <p:grpSp>
            <p:nvGrpSpPr>
              <p:cNvPr id="90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394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5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6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7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8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0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1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383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4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5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6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7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8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0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1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2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3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2" name="Group 322"/>
            <p:cNvGrpSpPr/>
            <p:nvPr/>
          </p:nvGrpSpPr>
          <p:grpSpPr>
            <a:xfrm>
              <a:off x="5943600" y="4267200"/>
              <a:ext cx="462963" cy="1772365"/>
              <a:chOff x="179784" y="483683"/>
              <a:chExt cx="462963" cy="1772365"/>
            </a:xfrm>
          </p:grpSpPr>
          <p:pic>
            <p:nvPicPr>
              <p:cNvPr id="402" name="Picture 4" descr="C:\Users\kent.may\Desktop\Picture11.e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9634"/>
              <a:stretch>
                <a:fillRect/>
              </a:stretch>
            </p:blipFill>
            <p:spPr bwMode="auto">
              <a:xfrm>
                <a:off x="179784" y="483683"/>
                <a:ext cx="462963" cy="432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3" name="Picture 402" descr="C:\Documents and Settings\kent.may\Desktop\GS.e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9613"/>
              <a:stretch>
                <a:fillRect/>
              </a:stretch>
            </p:blipFill>
            <p:spPr bwMode="auto">
              <a:xfrm>
                <a:off x="230718" y="963528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404" name="Picture 33" descr="C:\Documents and Settings\kent.may\Desktop\ASLT\ASLT.e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9613"/>
              <a:stretch>
                <a:fillRect/>
              </a:stretch>
            </p:blipFill>
            <p:spPr bwMode="auto">
              <a:xfrm>
                <a:off x="230718" y="1307112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405" name="Picture 60" descr="C:\Documents and Settings\kent.may\Desktop\ASB\SPT.e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9613"/>
              <a:stretch>
                <a:fillRect/>
              </a:stretch>
            </p:blipFill>
            <p:spPr bwMode="auto">
              <a:xfrm>
                <a:off x="230718" y="1960165"/>
                <a:ext cx="359090" cy="295883"/>
              </a:xfrm>
              <a:prstGeom prst="rect">
                <a:avLst/>
              </a:prstGeom>
              <a:noFill/>
            </p:spPr>
          </p:pic>
          <p:pic>
            <p:nvPicPr>
              <p:cNvPr id="406" name="Picture 5" descr="C:\Users\kent.may\Desktop\Attack Heavy AC.e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9514"/>
              <a:stretch>
                <a:fillRect/>
              </a:stretch>
            </p:blipFill>
            <p:spPr bwMode="auto">
              <a:xfrm>
                <a:off x="229180" y="1650696"/>
                <a:ext cx="360628" cy="297524"/>
              </a:xfrm>
              <a:prstGeom prst="rect">
                <a:avLst/>
              </a:prstGeom>
              <a:noFill/>
            </p:spPr>
          </p:pic>
        </p:grpSp>
        <p:grpSp>
          <p:nvGrpSpPr>
            <p:cNvPr id="94" name="Group 511"/>
            <p:cNvGrpSpPr/>
            <p:nvPr/>
          </p:nvGrpSpPr>
          <p:grpSpPr>
            <a:xfrm>
              <a:off x="5949985" y="6048482"/>
              <a:ext cx="408600" cy="304800"/>
              <a:chOff x="6906600" y="3200400"/>
              <a:chExt cx="408600" cy="304800"/>
            </a:xfrm>
          </p:grpSpPr>
          <p:grpSp>
            <p:nvGrpSpPr>
              <p:cNvPr id="95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421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2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3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4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5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6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7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6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410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1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2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3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4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6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7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8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429" name="Picture 6" descr="C:\Users\kent.may\Desktop\CAV AC\CAV SQDN.e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2819400"/>
            <a:ext cx="381000" cy="254000"/>
          </a:xfrm>
          <a:prstGeom prst="rect">
            <a:avLst/>
          </a:prstGeom>
          <a:noFill/>
        </p:spPr>
      </p:pic>
      <p:pic>
        <p:nvPicPr>
          <p:cNvPr id="430" name="Picture 6" descr="C:\Users\kent.may\Desktop\CAV AC\CAV SQDN.e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2819400"/>
            <a:ext cx="381000" cy="254000"/>
          </a:xfrm>
          <a:prstGeom prst="rect">
            <a:avLst/>
          </a:prstGeom>
          <a:noFill/>
        </p:spPr>
      </p:pic>
      <p:pic>
        <p:nvPicPr>
          <p:cNvPr id="431" name="Picture 6" descr="C:\Users\kent.may\Desktop\CAV AC\CAV SQDN.e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2819400"/>
            <a:ext cx="381000" cy="254000"/>
          </a:xfrm>
          <a:prstGeom prst="rect">
            <a:avLst/>
          </a:prstGeom>
          <a:noFill/>
        </p:spPr>
      </p:pic>
      <p:pic>
        <p:nvPicPr>
          <p:cNvPr id="432" name="Picture 6" descr="C:\Users\kent.may\Desktop\CAV AC\CAV SQDN.e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52600" y="2819400"/>
            <a:ext cx="381000" cy="254000"/>
          </a:xfrm>
          <a:prstGeom prst="rect">
            <a:avLst/>
          </a:prstGeom>
          <a:noFill/>
        </p:spPr>
      </p:pic>
      <p:pic>
        <p:nvPicPr>
          <p:cNvPr id="433" name="Picture 6" descr="C:\Users\kent.may\Desktop\CAV AC\CAV SQDN.e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2819400"/>
            <a:ext cx="381000" cy="254000"/>
          </a:xfrm>
          <a:prstGeom prst="rect">
            <a:avLst/>
          </a:prstGeom>
          <a:noFill/>
        </p:spPr>
      </p:pic>
      <p:pic>
        <p:nvPicPr>
          <p:cNvPr id="434" name="Picture 6" descr="C:\Users\kent.may\Desktop\CAV AC\CAV SQDN.e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19400" y="2819400"/>
            <a:ext cx="381000" cy="254000"/>
          </a:xfrm>
          <a:prstGeom prst="rect">
            <a:avLst/>
          </a:prstGeom>
          <a:noFill/>
        </p:spPr>
      </p:pic>
      <p:pic>
        <p:nvPicPr>
          <p:cNvPr id="436" name="Picture 6" descr="C:\Users\kent.may\Desktop\CAV AC\CAV SQDN.e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96000"/>
            <a:ext cx="381000" cy="254000"/>
          </a:xfrm>
          <a:prstGeom prst="rect">
            <a:avLst/>
          </a:prstGeom>
          <a:noFill/>
        </p:spPr>
      </p:pic>
      <p:pic>
        <p:nvPicPr>
          <p:cNvPr id="371" name="Picture 5" descr="C:\Users\kent.may\Desktop\Attack Heavy AC.emf"/>
          <p:cNvPicPr>
            <a:picLocks noChangeAspect="1" noChangeArrowheads="1"/>
          </p:cNvPicPr>
          <p:nvPr/>
        </p:nvPicPr>
        <p:blipFill>
          <a:blip r:embed="rId2" cstate="print"/>
          <a:srcRect l="19514"/>
          <a:stretch>
            <a:fillRect/>
          </a:stretch>
        </p:blipFill>
        <p:spPr bwMode="auto">
          <a:xfrm>
            <a:off x="172772" y="2438400"/>
            <a:ext cx="360628" cy="297524"/>
          </a:xfrm>
          <a:prstGeom prst="rect">
            <a:avLst/>
          </a:prstGeom>
          <a:noFill/>
        </p:spPr>
      </p:pic>
      <p:pic>
        <p:nvPicPr>
          <p:cNvPr id="435" name="Picture 5" descr="C:\Users\kent.may\Desktop\Attack Heavy AC.emf"/>
          <p:cNvPicPr>
            <a:picLocks noChangeAspect="1" noChangeArrowheads="1"/>
          </p:cNvPicPr>
          <p:nvPr/>
        </p:nvPicPr>
        <p:blipFill>
          <a:blip r:embed="rId2" cstate="print"/>
          <a:srcRect l="19514"/>
          <a:stretch>
            <a:fillRect/>
          </a:stretch>
        </p:blipFill>
        <p:spPr bwMode="auto">
          <a:xfrm>
            <a:off x="685800" y="2438400"/>
            <a:ext cx="360628" cy="297524"/>
          </a:xfrm>
          <a:prstGeom prst="rect">
            <a:avLst/>
          </a:prstGeom>
          <a:noFill/>
        </p:spPr>
      </p:pic>
      <p:pic>
        <p:nvPicPr>
          <p:cNvPr id="437" name="Picture 5" descr="C:\Users\kent.may\Desktop\Attack Heavy AC.emf"/>
          <p:cNvPicPr>
            <a:picLocks noChangeAspect="1" noChangeArrowheads="1"/>
          </p:cNvPicPr>
          <p:nvPr/>
        </p:nvPicPr>
        <p:blipFill>
          <a:blip r:embed="rId2" cstate="print"/>
          <a:srcRect l="19514"/>
          <a:stretch>
            <a:fillRect/>
          </a:stretch>
        </p:blipFill>
        <p:spPr bwMode="auto">
          <a:xfrm>
            <a:off x="533400" y="5410200"/>
            <a:ext cx="299773" cy="297524"/>
          </a:xfrm>
          <a:prstGeom prst="rect">
            <a:avLst/>
          </a:prstGeom>
          <a:noFill/>
        </p:spPr>
      </p:pic>
      <p:pic>
        <p:nvPicPr>
          <p:cNvPr id="438" name="Picture 5" descr="C:\Users\kent.may\Desktop\Attack Heavy AC.emf"/>
          <p:cNvPicPr>
            <a:picLocks noChangeAspect="1" noChangeArrowheads="1"/>
          </p:cNvPicPr>
          <p:nvPr/>
        </p:nvPicPr>
        <p:blipFill>
          <a:blip r:embed="rId2" cstate="print"/>
          <a:srcRect l="19514"/>
          <a:stretch>
            <a:fillRect/>
          </a:stretch>
        </p:blipFill>
        <p:spPr bwMode="auto">
          <a:xfrm>
            <a:off x="76200" y="5410200"/>
            <a:ext cx="299773" cy="297524"/>
          </a:xfrm>
          <a:prstGeom prst="rect">
            <a:avLst/>
          </a:prstGeom>
          <a:noFill/>
        </p:spPr>
      </p:pic>
      <p:sp>
        <p:nvSpPr>
          <p:cNvPr id="441" name="TextBox 440"/>
          <p:cNvSpPr txBox="1"/>
          <p:nvPr/>
        </p:nvSpPr>
        <p:spPr>
          <a:xfrm>
            <a:off x="5334000" y="5943600"/>
            <a:ext cx="3581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</a:rPr>
              <a:t> Home Station Validation and Mobilization provide major </a:t>
            </a:r>
            <a:r>
              <a:rPr lang="en-US" sz="1400" b="1" u="sng" dirty="0" smtClean="0">
                <a:solidFill>
                  <a:srgbClr val="FF0000"/>
                </a:solidFill>
              </a:rPr>
              <a:t>additional cost savings</a:t>
            </a:r>
            <a:r>
              <a:rPr lang="en-US" sz="1400" b="1" dirty="0" smtClean="0">
                <a:solidFill>
                  <a:srgbClr val="FF0000"/>
                </a:solidFill>
              </a:rPr>
              <a:t> per year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" y="5124271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effectLst/>
              </a:rPr>
              <a:t>Proposed Plan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1200" dirty="0" smtClean="0">
                <a:effectLst/>
              </a:rPr>
              <a:t>  62 Current BCT:  34 AC, 28 ARNG – </a:t>
            </a:r>
            <a:r>
              <a:rPr lang="en-US" sz="1200" dirty="0" err="1" smtClean="0">
                <a:effectLst/>
              </a:rPr>
              <a:t>DoD</a:t>
            </a:r>
            <a:r>
              <a:rPr lang="en-US" sz="1200" dirty="0" smtClean="0"/>
              <a:t>/CAPE would reduce to 46 BCT: 24 AC, 22 ARNG</a:t>
            </a:r>
            <a:endParaRPr lang="en-US" sz="1200" dirty="0" smtClean="0">
              <a:effectLst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1200" dirty="0" smtClean="0"/>
              <a:t>  ARNG Proposes to only draw down to 54 BCT, 18 in AC, 36 in ARNG</a:t>
            </a:r>
          </a:p>
          <a:p>
            <a:pPr lvl="1">
              <a:buFont typeface="Courier New" pitchFamily="49" charset="0"/>
              <a:buChar char="o"/>
            </a:pPr>
            <a:r>
              <a:rPr lang="en-US" sz="1200" dirty="0" smtClean="0">
                <a:effectLst/>
              </a:rPr>
              <a:t>  Plan c</a:t>
            </a:r>
            <a:r>
              <a:rPr lang="en-US" sz="1200" dirty="0" smtClean="0"/>
              <a:t>orrelates to 1 CAB per 3 BCTs </a:t>
            </a:r>
            <a:endParaRPr lang="en-US" sz="1200" dirty="0" smtClean="0">
              <a:effectLst/>
            </a:endParaRPr>
          </a:p>
          <a:p>
            <a:pPr lvl="1" algn="l">
              <a:buFont typeface="Courier New" pitchFamily="49" charset="0"/>
              <a:buChar char="o"/>
            </a:pPr>
            <a:r>
              <a:rPr lang="en-US" sz="1200" dirty="0" smtClean="0"/>
              <a:t>  Move ARFORGEN Cycle to 4 years for ARNG BCTs like that for ARNG CABs (Reset ,Train 1, Train 2, Ready)</a:t>
            </a:r>
            <a:endParaRPr lang="en-US" sz="1200" dirty="0" smtClean="0">
              <a:effectLst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1200" dirty="0" smtClean="0">
                <a:effectLst/>
              </a:rPr>
              <a:t>  Plan allows for 50% of total force to be available (18 AC and 9 ARNG in Ready Year) other 50% in Reserve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304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AVIATION CONCEPT = $3.85B/year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609600"/>
            <a:ext cx="90678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400" dirty="0" smtClean="0">
                <a:effectLst/>
              </a:rPr>
              <a:t>  Proposed Plan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1100" dirty="0" smtClean="0">
                <a:effectLst/>
              </a:rPr>
              <a:t>  6 x Active Component CABs, 4 each with 1 ARB , 2 each with 2 ARB </a:t>
            </a:r>
            <a:r>
              <a:rPr lang="en-US" sz="1100" dirty="0" smtClean="0"/>
              <a:t>,</a:t>
            </a:r>
            <a:r>
              <a:rPr lang="en-US" sz="1100" dirty="0" smtClean="0">
                <a:effectLst/>
              </a:rPr>
              <a:t> total 8 ARB with  24 each AH-64E = 192 total</a:t>
            </a:r>
          </a:p>
          <a:p>
            <a:pPr lvl="1">
              <a:buFont typeface="Courier New" pitchFamily="49" charset="0"/>
              <a:buChar char="o"/>
            </a:pPr>
            <a:r>
              <a:rPr lang="en-US" sz="1100" dirty="0" smtClean="0">
                <a:effectLst/>
              </a:rPr>
              <a:t>  12 x ARNG CABs, </a:t>
            </a:r>
            <a:r>
              <a:rPr lang="en-US" sz="1100" dirty="0" smtClean="0"/>
              <a:t>8 each with 1 ARB, 4 each with 2ARB , total 16 ARB with 24 each AH-64E = 384 total</a:t>
            </a:r>
          </a:p>
          <a:p>
            <a:pPr lvl="1">
              <a:buFont typeface="Courier New" pitchFamily="49" charset="0"/>
              <a:buChar char="o"/>
            </a:pPr>
            <a:r>
              <a:rPr lang="en-US" sz="1100" dirty="0" smtClean="0"/>
              <a:t>  Total AH-64E in CABs (AC/RC) 576, remaining fleet  of 124 AH-64 for IERW and ORF</a:t>
            </a:r>
          </a:p>
          <a:p>
            <a:pPr lvl="1">
              <a:buFont typeface="Courier New" pitchFamily="49" charset="0"/>
              <a:buChar char="o"/>
            </a:pPr>
            <a:r>
              <a:rPr lang="en-US" sz="1100" dirty="0" smtClean="0">
                <a:effectLst/>
              </a:rPr>
              <a:t>  Plan maintains 24 of 25 current ARBs all with AH-64E and 24 per ARB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1100" dirty="0" smtClean="0"/>
              <a:t>  </a:t>
            </a:r>
            <a:r>
              <a:rPr lang="en-US" sz="1100" dirty="0" smtClean="0">
                <a:effectLst/>
              </a:rPr>
              <a:t>New CABs – KYARNG, NCARNG, ARARNG, and WAARNG (Convert from Theater Commands</a:t>
            </a:r>
            <a:r>
              <a:rPr lang="en-US" sz="1100" dirty="0" smtClean="0"/>
              <a:t>)</a:t>
            </a:r>
            <a:endParaRPr lang="en-US" sz="1100" dirty="0" smtClean="0">
              <a:effectLst/>
            </a:endParaRPr>
          </a:p>
          <a:p>
            <a:pPr lvl="1" algn="l">
              <a:buFont typeface="Courier New" pitchFamily="49" charset="0"/>
              <a:buChar char="o"/>
            </a:pPr>
            <a:r>
              <a:rPr lang="en-US" sz="1100" dirty="0" smtClean="0">
                <a:effectLst/>
              </a:rPr>
              <a:t>  Retain </a:t>
            </a:r>
            <a:r>
              <a:rPr lang="en-US" sz="1100" dirty="0" smtClean="0"/>
              <a:t>2</a:t>
            </a:r>
            <a:r>
              <a:rPr lang="en-US" sz="1100" dirty="0" smtClean="0">
                <a:effectLst/>
              </a:rPr>
              <a:t>x HD/S&amp;S in the ARNG and 2 X USAR Theater Commands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1100" dirty="0" smtClean="0"/>
              <a:t>  Deactivate 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, 12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 and 25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  CABs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1100" dirty="0" smtClean="0"/>
              <a:t>  Only deactivating the 1-25 ARB, all other ARBs from deactivating CABs transfer to ARNG (8)</a:t>
            </a:r>
          </a:p>
          <a:p>
            <a:pPr algn="l">
              <a:buFont typeface="Arial" pitchFamily="34" charset="0"/>
              <a:buChar char="•"/>
            </a:pPr>
            <a:endParaRPr lang="en-US" sz="700" dirty="0" smtClean="0">
              <a:effectLst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effectLst/>
              </a:rPr>
              <a:t> </a:t>
            </a:r>
            <a:r>
              <a:rPr lang="en-US" sz="1200" dirty="0" smtClean="0"/>
              <a:t>Retain all OH-58D until replacement aircraft is procured, savings by this plan could eventually pay for new armed scout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Conduct study of the need for manned, low-level, rotary wing reconnaissance vs. UAS teamed with AH-64E from ARB</a:t>
            </a:r>
            <a:endParaRPr lang="en-US" sz="1200" dirty="0" smtClean="0">
              <a:effectLst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200" dirty="0" smtClean="0">
                <a:effectLst/>
              </a:rPr>
              <a:t> Retain all S&amp;S structure (212 UH-72s) in ARNG, savings </a:t>
            </a:r>
            <a:r>
              <a:rPr lang="en-US" sz="1200" dirty="0" smtClean="0"/>
              <a:t>by this plan could allow </a:t>
            </a:r>
            <a:r>
              <a:rPr lang="en-US" sz="1200" dirty="0" smtClean="0">
                <a:effectLst/>
              </a:rPr>
              <a:t>Army to solve its Training Helicopter deficiency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124200"/>
          <a:ext cx="3810001" cy="841248"/>
        </p:xfrm>
        <a:graphic>
          <a:graphicData uri="http://schemas.openxmlformats.org/drawingml/2006/table">
            <a:tbl>
              <a:tblPr/>
              <a:tblGrid>
                <a:gridCol w="762000"/>
                <a:gridCol w="990600"/>
                <a:gridCol w="936813"/>
                <a:gridCol w="112058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Current (21)</a:t>
                      </a:r>
                      <a:r>
                        <a:rPr lang="en-US" sz="12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DA Plan (10)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ARNG</a:t>
                      </a:r>
                      <a:r>
                        <a:rPr lang="en-US" sz="1200" b="1" baseline="0" dirty="0" smtClean="0">
                          <a:latin typeface="+mn-lt"/>
                          <a:ea typeface="Calibri"/>
                          <a:cs typeface="Times New Roman"/>
                        </a:rPr>
                        <a:t> Plan (18)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AC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$8.658B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$7.326B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$3.996B</a:t>
                      </a:r>
                      <a:endParaRPr lang="en-US" sz="1200" baseline="30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ARNG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$1.632B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$2.040B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  $2.448B</a:t>
                      </a:r>
                      <a:endParaRPr lang="en-US" sz="1200" baseline="30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$10.290B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$9.366B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$6.444B  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125724"/>
            <a:ext cx="4114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dirty="0" smtClean="0">
                <a:effectLst/>
              </a:rPr>
              <a:t>Notes:</a:t>
            </a:r>
          </a:p>
          <a:p>
            <a:pPr marL="228600" indent="-228600" algn="l"/>
            <a:endParaRPr lang="en-US" sz="400" dirty="0" smtClean="0">
              <a:effectLst/>
            </a:endParaRPr>
          </a:p>
          <a:p>
            <a:pPr marL="228600" indent="-228600" algn="l"/>
            <a:r>
              <a:rPr lang="en-US" sz="1100" b="1" i="1" dirty="0" smtClean="0">
                <a:solidFill>
                  <a:srgbClr val="FF0000"/>
                </a:solidFill>
                <a:effectLst/>
              </a:rPr>
              <a:t>From Current to ARNG Plan saves $3.8B per year.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4495800"/>
            <a:ext cx="304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l"/>
            <a:r>
              <a:rPr lang="en-US" sz="1200" b="1" i="1" dirty="0" smtClean="0">
                <a:solidFill>
                  <a:srgbClr val="FF0000"/>
                </a:solidFill>
                <a:effectLst/>
              </a:rPr>
              <a:t>($666M per AC CAB, $204M </a:t>
            </a:r>
            <a:r>
              <a:rPr lang="en-US" sz="1200" b="1" i="1" dirty="0" smtClean="0">
                <a:solidFill>
                  <a:srgbClr val="FF0000"/>
                </a:solidFill>
              </a:rPr>
              <a:t> per </a:t>
            </a:r>
            <a:r>
              <a:rPr lang="en-US" sz="1200" b="1" i="1" dirty="0" smtClean="0">
                <a:solidFill>
                  <a:srgbClr val="FF0000"/>
                </a:solidFill>
                <a:effectLst/>
              </a:rPr>
              <a:t>ARNG CAB)</a:t>
            </a:r>
            <a:endParaRPr lang="en-US" sz="1200" b="1" i="1" dirty="0" smtClean="0">
              <a:effectLst/>
            </a:endParaRPr>
          </a:p>
        </p:txBody>
      </p:sp>
      <p:sp>
        <p:nvSpPr>
          <p:cNvPr id="9" name="Left Brace 8"/>
          <p:cNvSpPr/>
          <p:nvPr/>
        </p:nvSpPr>
        <p:spPr bwMode="auto">
          <a:xfrm rot="16200000">
            <a:off x="2895600" y="3459480"/>
            <a:ext cx="182880" cy="118872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41148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effectLst/>
                <a:latin typeface="Symbol" pitchFamily="18" charset="2"/>
                <a:cs typeface="Arial" pitchFamily="34" charset="0"/>
              </a:rPr>
              <a:t>D</a:t>
            </a:r>
            <a:r>
              <a:rPr lang="en-US" sz="800" dirty="0" smtClean="0">
                <a:effectLst/>
                <a:latin typeface="Arial" pitchFamily="34" charset="0"/>
                <a:cs typeface="Arial" pitchFamily="34" charset="0"/>
              </a:rPr>
              <a:t> = $2.992B w/8 More CAB</a:t>
            </a:r>
            <a:endParaRPr lang="en-US" sz="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8107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BCT CONCEPT = $3.77B/year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419600" y="3124200"/>
          <a:ext cx="4191000" cy="841248"/>
        </p:xfrm>
        <a:graphic>
          <a:graphicData uri="http://schemas.openxmlformats.org/drawingml/2006/table">
            <a:tbl>
              <a:tblPr/>
              <a:tblGrid>
                <a:gridCol w="762000"/>
                <a:gridCol w="1143000"/>
                <a:gridCol w="1143000"/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Current</a:t>
                      </a:r>
                      <a:r>
                        <a:rPr lang="en-US" sz="1200" b="1" baseline="0" dirty="0" smtClean="0">
                          <a:latin typeface="+mn-lt"/>
                          <a:ea typeface="Calibri"/>
                          <a:cs typeface="Times New Roman"/>
                        </a:rPr>
                        <a:t> (62)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DoD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/CAPE (46)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ARNG</a:t>
                      </a:r>
                      <a:r>
                        <a:rPr lang="en-US" sz="1200" b="1" baseline="0" dirty="0" smtClean="0">
                          <a:latin typeface="+mn-lt"/>
                          <a:ea typeface="Calibri"/>
                          <a:cs typeface="Times New Roman"/>
                        </a:rPr>
                        <a:t> Plan (54)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AC 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34=$9.554B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24=$6.744B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18=$5.058B</a:t>
                      </a:r>
                      <a:endParaRPr lang="en-US" sz="1200" baseline="30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ARNG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28=$2.548B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22=$2.002B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 36=$3.276B</a:t>
                      </a:r>
                      <a:endParaRPr lang="en-US" sz="1200" baseline="30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  62=$12.102B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46=$8.746B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54=$8.334B  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24000" y="28956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Aviation  Concept</a:t>
            </a:r>
            <a:endParaRPr lang="en-US" sz="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2895600"/>
            <a:ext cx="419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BCT Concept</a:t>
            </a:r>
            <a:endParaRPr lang="en-US" sz="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eft Brace 15"/>
          <p:cNvSpPr/>
          <p:nvPr/>
        </p:nvSpPr>
        <p:spPr bwMode="auto">
          <a:xfrm rot="16200000">
            <a:off x="7391400" y="3459481"/>
            <a:ext cx="182880" cy="118872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41148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effectLst/>
                <a:latin typeface="Symbol" pitchFamily="18" charset="2"/>
                <a:cs typeface="Arial" pitchFamily="34" charset="0"/>
              </a:rPr>
              <a:t>D</a:t>
            </a:r>
            <a:r>
              <a:rPr lang="en-US" sz="800" dirty="0" smtClean="0">
                <a:effectLst/>
                <a:latin typeface="Arial" pitchFamily="34" charset="0"/>
                <a:cs typeface="Arial" pitchFamily="34" charset="0"/>
              </a:rPr>
              <a:t> = $412M w/8 more BCT</a:t>
            </a:r>
            <a:endParaRPr lang="en-US" sz="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4310390"/>
            <a:ext cx="449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en-US" sz="1100" b="1" i="1" dirty="0" smtClean="0">
                <a:solidFill>
                  <a:srgbClr val="FF0000"/>
                </a:solidFill>
                <a:effectLst/>
              </a:rPr>
              <a:t>From Current (62) to ARNG Plan (54) saves $3.77B per year.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4491335"/>
            <a:ext cx="541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/>
            <a:r>
              <a:rPr lang="en-US" sz="1200" b="1" i="1" dirty="0" smtClean="0">
                <a:solidFill>
                  <a:srgbClr val="FF0000"/>
                </a:solidFill>
                <a:effectLst/>
              </a:rPr>
              <a:t>($281M per AC BCT, $91M </a:t>
            </a:r>
            <a:r>
              <a:rPr lang="en-US" sz="1200" b="1" i="1" dirty="0" smtClean="0">
                <a:solidFill>
                  <a:srgbClr val="FF0000"/>
                </a:solidFill>
              </a:rPr>
              <a:t>per </a:t>
            </a:r>
            <a:r>
              <a:rPr lang="en-US" sz="1200" b="1" i="1" dirty="0" smtClean="0">
                <a:solidFill>
                  <a:srgbClr val="FF0000"/>
                </a:solidFill>
                <a:effectLst/>
              </a:rPr>
              <a:t>ARNG BCT; includes $8m over 2 years for AC BCT  deployment prep and $</a:t>
            </a:r>
            <a:r>
              <a:rPr lang="en-US" sz="1200" b="1" i="1" dirty="0" smtClean="0">
                <a:solidFill>
                  <a:srgbClr val="FF0000"/>
                </a:solidFill>
              </a:rPr>
              <a:t>97</a:t>
            </a:r>
            <a:r>
              <a:rPr lang="en-US" sz="1200" b="1" i="1" dirty="0" smtClean="0">
                <a:solidFill>
                  <a:srgbClr val="FF0000"/>
                </a:solidFill>
                <a:effectLst/>
              </a:rPr>
              <a:t>m over 4 years for ARNG BCT deployment prep) </a:t>
            </a:r>
            <a:endParaRPr lang="en-US" sz="1200" b="1" i="1" dirty="0" smtClean="0"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TOTAL CONCEPT = $7.62B/year or $38.1B/5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1682</Words>
  <Application>Microsoft Office PowerPoint</Application>
  <PresentationFormat>On-screen Show (4:3)</PresentationFormat>
  <Paragraphs>384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AC/RC CAB and BCT  Restructure Plan RC Formations generally cost 1/3 of what the AC costs.  This plan has 2 ARNG Bdes per AC Bde or a 1/3 – 2/3 ratio </vt:lpstr>
      <vt:lpstr>Slide 2</vt:lpstr>
      <vt:lpstr>Slide 3</vt:lpstr>
      <vt:lpstr>Slide 4</vt:lpstr>
      <vt:lpstr>Slide 5</vt:lpstr>
      <vt:lpstr>Slide 6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AC/RC CAB and BCT  Restructure Plan RC Formations generally cost 1/3 of what the AC costs.  This plan has 2 ARNG Bdes per AC Bde or a 1/3 – 2/3 ratio </dc:title>
  <dc:creator>Aviator</dc:creator>
  <cp:lastModifiedBy>Aviator</cp:lastModifiedBy>
  <cp:revision>2</cp:revision>
  <dcterms:created xsi:type="dcterms:W3CDTF">2014-02-08T18:48:56Z</dcterms:created>
  <dcterms:modified xsi:type="dcterms:W3CDTF">2014-02-11T20:04:53Z</dcterms:modified>
</cp:coreProperties>
</file>