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notesMasterIdLst>
    <p:notesMasterId r:id="rId20"/>
  </p:notesMasterIdLst>
  <p:handoutMasterIdLst>
    <p:handoutMasterId r:id="rId21"/>
  </p:handoutMasterIdLst>
  <p:sldIdLst>
    <p:sldId id="307" r:id="rId2"/>
    <p:sldId id="309" r:id="rId3"/>
    <p:sldId id="311" r:id="rId4"/>
    <p:sldId id="312" r:id="rId5"/>
    <p:sldId id="319" r:id="rId6"/>
    <p:sldId id="315" r:id="rId7"/>
    <p:sldId id="314" r:id="rId8"/>
    <p:sldId id="326" r:id="rId9"/>
    <p:sldId id="323" r:id="rId10"/>
    <p:sldId id="322" r:id="rId11"/>
    <p:sldId id="313" r:id="rId12"/>
    <p:sldId id="310" r:id="rId13"/>
    <p:sldId id="324" r:id="rId14"/>
    <p:sldId id="328" r:id="rId15"/>
    <p:sldId id="325" r:id="rId16"/>
    <p:sldId id="316" r:id="rId17"/>
    <p:sldId id="327" r:id="rId18"/>
    <p:sldId id="329" r:id="rId19"/>
  </p:sldIdLst>
  <p:sldSz cx="9144000" cy="6858000" type="screen4x3"/>
  <p:notesSz cx="7010400" cy="9296400"/>
  <p:defaultTex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AE2E8"/>
    <a:srgbClr val="BCCCFE"/>
    <a:srgbClr val="EBFAEA"/>
    <a:srgbClr val="CCECFF"/>
    <a:srgbClr val="467A52"/>
    <a:srgbClr val="8E0000"/>
    <a:srgbClr val="0000FF"/>
    <a:srgbClr val="FFFF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3" autoAdjust="0"/>
    <p:restoredTop sz="82064" autoAdjust="0"/>
  </p:normalViewPr>
  <p:slideViewPr>
    <p:cSldViewPr>
      <p:cViewPr>
        <p:scale>
          <a:sx n="75" d="100"/>
          <a:sy n="75" d="100"/>
        </p:scale>
        <p:origin x="-966" y="-38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631" tIns="46316" rIns="92631" bIns="46316" numCol="1" anchor="t" anchorCtr="0" compatLnSpc="1">
            <a:prstTxWarp prst="textNoShape">
              <a:avLst/>
            </a:prstTxWarp>
          </a:bodyPr>
          <a:lstStyle>
            <a:lvl1pPr defTabSz="926511" eaLnBrk="0" hangingPunct="0">
              <a:defRPr sz="1200">
                <a:latin typeface="Times New Roman" pitchFamily="18" charset="0"/>
              </a:defRPr>
            </a:lvl1pPr>
          </a:lstStyle>
          <a:p>
            <a:pPr>
              <a:defRPr/>
            </a:pPr>
            <a:endParaRPr lang="en-US"/>
          </a:p>
        </p:txBody>
      </p:sp>
      <p:sp>
        <p:nvSpPr>
          <p:cNvPr id="47107"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2631" tIns="46316" rIns="92631" bIns="46316" numCol="1" anchor="t" anchorCtr="0" compatLnSpc="1">
            <a:prstTxWarp prst="textNoShape">
              <a:avLst/>
            </a:prstTxWarp>
          </a:bodyPr>
          <a:lstStyle>
            <a:lvl1pPr algn="r" defTabSz="926511" eaLnBrk="0" hangingPunct="0">
              <a:defRPr sz="1200">
                <a:latin typeface="Times New Roman" pitchFamily="18" charset="0"/>
              </a:defRPr>
            </a:lvl1pPr>
          </a:lstStyle>
          <a:p>
            <a:pPr>
              <a:defRPr/>
            </a:pPr>
            <a:endParaRPr lang="en-US"/>
          </a:p>
        </p:txBody>
      </p:sp>
      <p:sp>
        <p:nvSpPr>
          <p:cNvPr id="47108"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2631" tIns="46316" rIns="92631" bIns="46316" numCol="1" anchor="b" anchorCtr="0" compatLnSpc="1">
            <a:prstTxWarp prst="textNoShape">
              <a:avLst/>
            </a:prstTxWarp>
          </a:bodyPr>
          <a:lstStyle>
            <a:lvl1pPr defTabSz="926511" eaLnBrk="0" hangingPunct="0">
              <a:defRPr sz="1200">
                <a:latin typeface="Times New Roman" pitchFamily="18" charset="0"/>
              </a:defRPr>
            </a:lvl1pPr>
          </a:lstStyle>
          <a:p>
            <a:pPr>
              <a:defRPr/>
            </a:pPr>
            <a:endParaRPr lang="en-US"/>
          </a:p>
        </p:txBody>
      </p:sp>
      <p:sp>
        <p:nvSpPr>
          <p:cNvPr id="47109"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2631" tIns="46316" rIns="92631" bIns="46316" numCol="1" anchor="b" anchorCtr="0" compatLnSpc="1">
            <a:prstTxWarp prst="textNoShape">
              <a:avLst/>
            </a:prstTxWarp>
          </a:bodyPr>
          <a:lstStyle>
            <a:lvl1pPr algn="r" defTabSz="926511" eaLnBrk="0" hangingPunct="0">
              <a:defRPr sz="1200">
                <a:latin typeface="Times New Roman" pitchFamily="18" charset="0"/>
              </a:defRPr>
            </a:lvl1pPr>
          </a:lstStyle>
          <a:p>
            <a:pPr>
              <a:defRPr/>
            </a:pPr>
            <a:fld id="{6712B9F6-5262-4C92-8C81-A56F0D515B9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050"/>
          <p:cNvSpPr>
            <a:spLocks noGrp="1" noChangeArrowheads="1"/>
          </p:cNvSpPr>
          <p:nvPr>
            <p:ph type="hdr" sz="quarter"/>
          </p:nvPr>
        </p:nvSpPr>
        <p:spPr bwMode="auto">
          <a:xfrm>
            <a:off x="0" y="0"/>
            <a:ext cx="3036888" cy="460375"/>
          </a:xfrm>
          <a:prstGeom prst="rect">
            <a:avLst/>
          </a:prstGeom>
          <a:noFill/>
          <a:ln w="9525">
            <a:noFill/>
            <a:miter lim="800000"/>
            <a:headEnd/>
            <a:tailEnd/>
          </a:ln>
          <a:effectLst/>
        </p:spPr>
        <p:txBody>
          <a:bodyPr vert="horz" wrap="square" lIns="92631" tIns="46316" rIns="92631" bIns="46316" numCol="1" anchor="t" anchorCtr="0" compatLnSpc="1">
            <a:prstTxWarp prst="textNoShape">
              <a:avLst/>
            </a:prstTxWarp>
          </a:bodyPr>
          <a:lstStyle>
            <a:lvl1pPr defTabSz="926511" eaLnBrk="0" hangingPunct="0">
              <a:defRPr sz="1200">
                <a:latin typeface="Times New Roman" pitchFamily="18" charset="0"/>
              </a:defRPr>
            </a:lvl1pPr>
          </a:lstStyle>
          <a:p>
            <a:pPr>
              <a:defRPr/>
            </a:pPr>
            <a:endParaRPr lang="en-US"/>
          </a:p>
        </p:txBody>
      </p:sp>
      <p:sp>
        <p:nvSpPr>
          <p:cNvPr id="63491" name="Rectangle 2051"/>
          <p:cNvSpPr>
            <a:spLocks noGrp="1" noChangeArrowheads="1"/>
          </p:cNvSpPr>
          <p:nvPr>
            <p:ph type="dt" idx="1"/>
          </p:nvPr>
        </p:nvSpPr>
        <p:spPr bwMode="auto">
          <a:xfrm>
            <a:off x="3973513" y="0"/>
            <a:ext cx="3036887" cy="460375"/>
          </a:xfrm>
          <a:prstGeom prst="rect">
            <a:avLst/>
          </a:prstGeom>
          <a:noFill/>
          <a:ln w="9525">
            <a:noFill/>
            <a:miter lim="800000"/>
            <a:headEnd/>
            <a:tailEnd/>
          </a:ln>
          <a:effectLst/>
        </p:spPr>
        <p:txBody>
          <a:bodyPr vert="horz" wrap="square" lIns="92631" tIns="46316" rIns="92631" bIns="46316" numCol="1" anchor="t" anchorCtr="0" compatLnSpc="1">
            <a:prstTxWarp prst="textNoShape">
              <a:avLst/>
            </a:prstTxWarp>
          </a:bodyPr>
          <a:lstStyle>
            <a:lvl1pPr algn="r" defTabSz="926511" eaLnBrk="0" hangingPunct="0">
              <a:defRPr sz="1200">
                <a:latin typeface="Times New Roman" pitchFamily="18" charset="0"/>
              </a:defRPr>
            </a:lvl1pPr>
          </a:lstStyle>
          <a:p>
            <a:pPr>
              <a:defRPr/>
            </a:pPr>
            <a:endParaRPr lang="en-US"/>
          </a:p>
        </p:txBody>
      </p:sp>
      <p:sp>
        <p:nvSpPr>
          <p:cNvPr id="24580" name="Rectangle 2052"/>
          <p:cNvSpPr>
            <a:spLocks noGrp="1" noRot="1" noChangeAspect="1" noChangeArrowheads="1" noTextEdit="1"/>
          </p:cNvSpPr>
          <p:nvPr>
            <p:ph type="sldImg" idx="2"/>
          </p:nvPr>
        </p:nvSpPr>
        <p:spPr bwMode="auto">
          <a:xfrm>
            <a:off x="1155700" y="690563"/>
            <a:ext cx="4700588" cy="3527425"/>
          </a:xfrm>
          <a:prstGeom prst="rect">
            <a:avLst/>
          </a:prstGeom>
          <a:noFill/>
          <a:ln w="9525">
            <a:solidFill>
              <a:srgbClr val="000000"/>
            </a:solidFill>
            <a:miter lim="800000"/>
            <a:headEnd/>
            <a:tailEnd/>
          </a:ln>
        </p:spPr>
      </p:sp>
      <p:sp>
        <p:nvSpPr>
          <p:cNvPr id="63493" name="Rectangle 2053"/>
          <p:cNvSpPr>
            <a:spLocks noGrp="1" noChangeArrowheads="1"/>
          </p:cNvSpPr>
          <p:nvPr>
            <p:ph type="body" sz="quarter" idx="3"/>
          </p:nvPr>
        </p:nvSpPr>
        <p:spPr bwMode="auto">
          <a:xfrm>
            <a:off x="935038" y="4448175"/>
            <a:ext cx="5140325" cy="4141788"/>
          </a:xfrm>
          <a:prstGeom prst="rect">
            <a:avLst/>
          </a:prstGeom>
          <a:noFill/>
          <a:ln w="9525">
            <a:noFill/>
            <a:miter lim="800000"/>
            <a:headEnd/>
            <a:tailEnd/>
          </a:ln>
          <a:effectLst/>
        </p:spPr>
        <p:txBody>
          <a:bodyPr vert="horz" wrap="square" lIns="92631" tIns="46316" rIns="92631" bIns="463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2054"/>
          <p:cNvSpPr>
            <a:spLocks noGrp="1" noChangeArrowheads="1"/>
          </p:cNvSpPr>
          <p:nvPr>
            <p:ph type="ftr" sz="quarter" idx="4"/>
          </p:nvPr>
        </p:nvSpPr>
        <p:spPr bwMode="auto">
          <a:xfrm>
            <a:off x="0" y="8820150"/>
            <a:ext cx="3036888" cy="460375"/>
          </a:xfrm>
          <a:prstGeom prst="rect">
            <a:avLst/>
          </a:prstGeom>
          <a:noFill/>
          <a:ln w="9525">
            <a:noFill/>
            <a:miter lim="800000"/>
            <a:headEnd/>
            <a:tailEnd/>
          </a:ln>
          <a:effectLst/>
        </p:spPr>
        <p:txBody>
          <a:bodyPr vert="horz" wrap="square" lIns="92631" tIns="46316" rIns="92631" bIns="46316" numCol="1" anchor="b" anchorCtr="0" compatLnSpc="1">
            <a:prstTxWarp prst="textNoShape">
              <a:avLst/>
            </a:prstTxWarp>
          </a:bodyPr>
          <a:lstStyle>
            <a:lvl1pPr defTabSz="926511" eaLnBrk="0" hangingPunct="0">
              <a:defRPr sz="1200">
                <a:latin typeface="Times New Roman" pitchFamily="18" charset="0"/>
              </a:defRPr>
            </a:lvl1pPr>
          </a:lstStyle>
          <a:p>
            <a:pPr>
              <a:defRPr/>
            </a:pPr>
            <a:endParaRPr lang="en-US"/>
          </a:p>
        </p:txBody>
      </p:sp>
      <p:sp>
        <p:nvSpPr>
          <p:cNvPr id="63495" name="Rectangle 2055"/>
          <p:cNvSpPr>
            <a:spLocks noGrp="1" noChangeArrowheads="1"/>
          </p:cNvSpPr>
          <p:nvPr>
            <p:ph type="sldNum" sz="quarter" idx="5"/>
          </p:nvPr>
        </p:nvSpPr>
        <p:spPr bwMode="auto">
          <a:xfrm>
            <a:off x="3973513" y="8820150"/>
            <a:ext cx="3036887" cy="460375"/>
          </a:xfrm>
          <a:prstGeom prst="rect">
            <a:avLst/>
          </a:prstGeom>
          <a:noFill/>
          <a:ln w="9525">
            <a:noFill/>
            <a:miter lim="800000"/>
            <a:headEnd/>
            <a:tailEnd/>
          </a:ln>
          <a:effectLst/>
        </p:spPr>
        <p:txBody>
          <a:bodyPr vert="horz" wrap="square" lIns="92631" tIns="46316" rIns="92631" bIns="46316" numCol="1" anchor="b" anchorCtr="0" compatLnSpc="1">
            <a:prstTxWarp prst="textNoShape">
              <a:avLst/>
            </a:prstTxWarp>
          </a:bodyPr>
          <a:lstStyle>
            <a:lvl1pPr algn="r" defTabSz="926511" eaLnBrk="0" hangingPunct="0">
              <a:defRPr sz="1200">
                <a:latin typeface="Times New Roman" pitchFamily="18" charset="0"/>
              </a:defRPr>
            </a:lvl1pPr>
          </a:lstStyle>
          <a:p>
            <a:pPr>
              <a:defRPr/>
            </a:pPr>
            <a:fld id="{81939D2F-6AE0-4FC0-8C3E-44033EE54CB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55"/>
          <p:cNvSpPr>
            <a:spLocks noGrp="1" noChangeArrowheads="1"/>
          </p:cNvSpPr>
          <p:nvPr>
            <p:ph type="sldNum" sz="quarter" idx="5"/>
          </p:nvPr>
        </p:nvSpPr>
        <p:spPr>
          <a:noFill/>
        </p:spPr>
        <p:txBody>
          <a:bodyPr/>
          <a:lstStyle/>
          <a:p>
            <a:pPr defTabSz="923925"/>
            <a:fld id="{D0DF4557-661E-48BF-89CB-6FF869A63D58}" type="slidenum">
              <a:rPr lang="en-US" smtClean="0"/>
              <a:pPr defTabSz="923925"/>
              <a:t>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10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z="105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11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z="105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12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13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z="105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14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z="105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55"/>
          <p:cNvSpPr>
            <a:spLocks noGrp="1" noChangeArrowheads="1"/>
          </p:cNvSpPr>
          <p:nvPr>
            <p:ph type="sldNum" sz="quarter" idx="5"/>
          </p:nvPr>
        </p:nvSpPr>
        <p:spPr>
          <a:noFill/>
        </p:spPr>
        <p:txBody>
          <a:bodyPr/>
          <a:lstStyle/>
          <a:p>
            <a:pPr defTabSz="923925"/>
            <a:fld id="{D0DF4557-661E-48BF-89CB-6FF869A63D58}" type="slidenum">
              <a:rPr lang="en-US" smtClean="0"/>
              <a:pPr defTabSz="923925"/>
              <a:t>15</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55"/>
          <p:cNvSpPr>
            <a:spLocks noGrp="1" noChangeArrowheads="1"/>
          </p:cNvSpPr>
          <p:nvPr>
            <p:ph type="sldNum" sz="quarter" idx="5"/>
          </p:nvPr>
        </p:nvSpPr>
        <p:spPr>
          <a:noFill/>
        </p:spPr>
        <p:txBody>
          <a:bodyPr/>
          <a:lstStyle/>
          <a:p>
            <a:pPr defTabSz="923925"/>
            <a:fld id="{D0DF4557-661E-48BF-89CB-6FF869A63D58}" type="slidenum">
              <a:rPr lang="en-US" smtClean="0"/>
              <a:pPr defTabSz="923925"/>
              <a:t>16</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17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z="105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18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z="105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5</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6</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z="105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z="105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z="105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5"/>
          <p:cNvSpPr>
            <a:spLocks noGrp="1" noChangeArrowheads="1"/>
          </p:cNvSpPr>
          <p:nvPr>
            <p:ph type="sldNum" sz="quarter" idx="5"/>
          </p:nvPr>
        </p:nvSpPr>
        <p:spPr>
          <a:noFill/>
        </p:spPr>
        <p:txBody>
          <a:bodyPr/>
          <a:lstStyle/>
          <a:p>
            <a:pPr defTabSz="923925"/>
            <a:fld id="{9D6A98EB-25D1-4FD5-BF9B-21CCC08A2038}" type="slidenum">
              <a:rPr lang="en-US" smtClean="0"/>
              <a:pPr defTabSz="923925"/>
              <a:t>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z="105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699CB88-5E1A-4FAC-892A-60949ACB1F6F}" type="datetimeFigureOut">
              <a:rPr lang="en-US" smtClean="0"/>
              <a:pPr/>
              <a:t>1/30/2014</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1/30/2014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1/30/2014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699CB88-5E1A-4FAC-892A-60949ACB1F6F}" type="datetimeFigureOut">
              <a:rPr lang="en-US" smtClean="0"/>
              <a:pPr/>
              <a:t>1/30/2014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pPr/>
              <a:t>1/30/2014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99CB88-5E1A-4FAC-892A-60949ACB1F6F}" type="datetimeFigureOut">
              <a:rPr lang="en-US" smtClean="0"/>
              <a:pPr/>
              <a:t>1/30/2014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99CB88-5E1A-4FAC-892A-60949ACB1F6F}" type="datetimeFigureOut">
              <a:rPr lang="en-US" smtClean="0"/>
              <a:pPr/>
              <a:t>1/30/2014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99CB88-5E1A-4FAC-892A-60949ACB1F6F}" type="datetimeFigureOut">
              <a:rPr lang="en-US" smtClean="0"/>
              <a:pPr/>
              <a:t>1/30/2014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pPr/>
              <a:t>1/30/2014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99CB88-5E1A-4FAC-892A-60949ACB1F6F}" type="datetimeFigureOut">
              <a:rPr lang="en-US" smtClean="0"/>
              <a:pPr/>
              <a:t>1/30/2014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1/30/2014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5240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699CB88-5E1A-4FAC-892A-60949ACB1F6F}" type="datetimeFigureOut">
              <a:rPr lang="en-US" smtClean="0"/>
              <a:pPr/>
              <a:t>1/30/2014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1974DF9-AD47-4691-BA21-BBFCE3637A9A}" type="slidenum">
              <a:rPr kumimoji="0" lang="en-US" smtClean="0"/>
              <a:pPr/>
              <a:t>‹#›</a:t>
            </a:fld>
            <a:endParaRPr kumimoji="0" lang="en-US"/>
          </a:p>
        </p:txBody>
      </p:sp>
      <p:pic>
        <p:nvPicPr>
          <p:cNvPr id="8" name="Picture 7" descr="NGAUSsealweb.jpg"/>
          <p:cNvPicPr>
            <a:picLocks noChangeAspect="1"/>
          </p:cNvPicPr>
          <p:nvPr userDrawn="1"/>
        </p:nvPicPr>
        <p:blipFill>
          <a:blip r:embed="rId13" cstate="print"/>
          <a:stretch>
            <a:fillRect/>
          </a:stretch>
        </p:blipFill>
        <p:spPr>
          <a:xfrm>
            <a:off x="152400" y="60960"/>
            <a:ext cx="838200" cy="853440"/>
          </a:xfrm>
          <a:prstGeom prst="rect">
            <a:avLst/>
          </a:prstGeom>
        </p:spPr>
      </p:pic>
      <p:cxnSp>
        <p:nvCxnSpPr>
          <p:cNvPr id="9" name="Straight Connector 8"/>
          <p:cNvCxnSpPr/>
          <p:nvPr userDrawn="1"/>
        </p:nvCxnSpPr>
        <p:spPr>
          <a:xfrm>
            <a:off x="0" y="1066800"/>
            <a:ext cx="9144000" cy="0"/>
          </a:xfrm>
          <a:prstGeom prst="line">
            <a:avLst/>
          </a:prstGeom>
          <a:ln w="152400" cmpd="tri">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172200"/>
            <a:ext cx="91440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0" y="4267200"/>
            <a:ext cx="7696200" cy="641350"/>
          </a:xfrm>
          <a:prstGeom prst="rect">
            <a:avLst/>
          </a:prstGeom>
          <a:noFill/>
          <a:ln w="9525">
            <a:noFill/>
            <a:miter lim="800000"/>
            <a:headEnd/>
            <a:tailEnd/>
          </a:ln>
        </p:spPr>
        <p:txBody>
          <a:bodyPr>
            <a:spAutoFit/>
          </a:bodyPr>
          <a:lstStyle/>
          <a:p>
            <a:pPr eaLnBrk="0" hangingPunct="0">
              <a:spcBef>
                <a:spcPct val="20000"/>
              </a:spcBef>
              <a:buClr>
                <a:schemeClr val="tx2"/>
              </a:buClr>
            </a:pPr>
            <a:r>
              <a:rPr lang="en-US" sz="3600" b="1">
                <a:latin typeface="Book Antiqua" pitchFamily="18" charset="0"/>
              </a:rPr>
              <a:t>		</a:t>
            </a:r>
            <a:endParaRPr lang="en-US" sz="8600" b="1">
              <a:latin typeface="Book Antiqua" pitchFamily="18" charset="0"/>
            </a:endParaRPr>
          </a:p>
        </p:txBody>
      </p:sp>
      <p:sp>
        <p:nvSpPr>
          <p:cNvPr id="6" name="Title 1"/>
          <p:cNvSpPr txBox="1">
            <a:spLocks/>
          </p:cNvSpPr>
          <p:nvPr/>
        </p:nvSpPr>
        <p:spPr>
          <a:xfrm>
            <a:off x="228600" y="5943600"/>
            <a:ext cx="89154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w="6350">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9" name="TextBox 8"/>
          <p:cNvSpPr txBox="1"/>
          <p:nvPr/>
        </p:nvSpPr>
        <p:spPr>
          <a:xfrm>
            <a:off x="0" y="1905000"/>
            <a:ext cx="8763000" cy="3785652"/>
          </a:xfrm>
          <a:prstGeom prst="rect">
            <a:avLst/>
          </a:prstGeom>
          <a:noFill/>
        </p:spPr>
        <p:txBody>
          <a:bodyPr wrap="square" rtlCol="0">
            <a:spAutoFit/>
          </a:bodyPr>
          <a:lstStyle/>
          <a:p>
            <a:pPr algn="ctr" fontAlgn="auto">
              <a:spcAft>
                <a:spcPts val="0"/>
              </a:spcAft>
              <a:defRPr/>
            </a:pPr>
            <a:r>
              <a:rPr lang="en-US" sz="6000" b="1" dirty="0" smtClean="0">
                <a:ln w="6350">
                  <a:noFill/>
                </a:ln>
                <a:solidFill>
                  <a:srgbClr val="003399"/>
                </a:solidFill>
                <a:effectLst>
                  <a:outerShdw blurRad="38100" dist="38100" dir="2700000" algn="tl">
                    <a:srgbClr val="C0C0C0"/>
                  </a:outerShdw>
                </a:effectLst>
              </a:rPr>
              <a:t>The National Guard: </a:t>
            </a:r>
          </a:p>
          <a:p>
            <a:pPr lvl="0" algn="ctr" fontAlgn="auto">
              <a:spcAft>
                <a:spcPts val="0"/>
              </a:spcAft>
              <a:defRPr/>
            </a:pPr>
            <a:r>
              <a:rPr lang="en-US" sz="6000" b="1" dirty="0" smtClean="0">
                <a:ln w="6350">
                  <a:noFill/>
                </a:ln>
                <a:solidFill>
                  <a:srgbClr val="003399"/>
                </a:solidFill>
                <a:effectLst>
                  <a:outerShdw blurRad="38100" dist="38100" dir="2700000" algn="tl">
                    <a:srgbClr val="C0C0C0"/>
                  </a:outerShdw>
                </a:effectLst>
              </a:rPr>
              <a:t>The Affordable Solution for a Strong Defense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0"/>
            <a:ext cx="82296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Training Days</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ectangle 13"/>
          <p:cNvSpPr/>
          <p:nvPr/>
        </p:nvSpPr>
        <p:spPr>
          <a:xfrm>
            <a:off x="0" y="6305490"/>
            <a:ext cx="9144000" cy="400110"/>
          </a:xfrm>
          <a:prstGeom prst="rect">
            <a:avLst/>
          </a:prstGeom>
        </p:spPr>
        <p:txBody>
          <a:bodyPr wrap="square">
            <a:spAutoFit/>
          </a:bodyPr>
          <a:lstStyle/>
          <a:p>
            <a:pPr lvl="0" algn="ctr" fontAlgn="auto">
              <a:spcAft>
                <a:spcPts val="0"/>
              </a:spcAft>
              <a:defRPr/>
            </a:pPr>
            <a:r>
              <a:rPr lang="en-US" sz="2000" b="1" dirty="0" smtClean="0">
                <a:ln w="6350">
                  <a:noFill/>
                </a:ln>
                <a:solidFill>
                  <a:srgbClr val="C00000"/>
                </a:solidFill>
                <a:effectLst>
                  <a:outerShdw blurRad="38100" dist="38100" dir="2700000" algn="tl">
                    <a:srgbClr val="C0C0C0"/>
                  </a:outerShdw>
                </a:effectLst>
              </a:rPr>
              <a:t>ARNG provides 43% of the duty days at about 28.7% of the cost.  </a:t>
            </a:r>
          </a:p>
        </p:txBody>
      </p:sp>
      <p:pic>
        <p:nvPicPr>
          <p:cNvPr id="38914" name="Picture 2"/>
          <p:cNvPicPr>
            <a:picLocks noChangeAspect="1" noChangeArrowheads="1"/>
          </p:cNvPicPr>
          <p:nvPr/>
        </p:nvPicPr>
        <p:blipFill>
          <a:blip r:embed="rId3" cstate="print"/>
          <a:srcRect/>
          <a:stretch>
            <a:fillRect/>
          </a:stretch>
        </p:blipFill>
        <p:spPr bwMode="auto">
          <a:xfrm>
            <a:off x="3657600" y="3810000"/>
            <a:ext cx="1828800" cy="2333625"/>
          </a:xfrm>
          <a:prstGeom prst="rect">
            <a:avLst/>
          </a:prstGeom>
          <a:noFill/>
          <a:ln w="9525">
            <a:noFill/>
            <a:miter lim="800000"/>
            <a:headEnd/>
            <a:tailEnd/>
          </a:ln>
        </p:spPr>
      </p:pic>
      <p:sp>
        <p:nvSpPr>
          <p:cNvPr id="8" name="TextBox 7"/>
          <p:cNvSpPr txBox="1"/>
          <p:nvPr/>
        </p:nvSpPr>
        <p:spPr>
          <a:xfrm>
            <a:off x="152400" y="1371600"/>
            <a:ext cx="8991600" cy="707886"/>
          </a:xfrm>
          <a:prstGeom prst="rect">
            <a:avLst/>
          </a:prstGeom>
          <a:noFill/>
        </p:spPr>
        <p:txBody>
          <a:bodyPr wrap="square" rtlCol="0">
            <a:spAutoFit/>
          </a:bodyPr>
          <a:lstStyle/>
          <a:p>
            <a:r>
              <a:rPr lang="en-US" sz="2000" dirty="0" smtClean="0"/>
              <a:t>According to the Army, they are available 24 hours a day, 7 days a week, 365 days a year. Let’s to the math!</a:t>
            </a:r>
            <a:endParaRPr lang="en-US" sz="2000" dirty="0"/>
          </a:p>
        </p:txBody>
      </p:sp>
      <p:sp>
        <p:nvSpPr>
          <p:cNvPr id="9" name="Flowchart: Alternate Process 8"/>
          <p:cNvSpPr/>
          <p:nvPr/>
        </p:nvSpPr>
        <p:spPr>
          <a:xfrm>
            <a:off x="76200" y="2362200"/>
            <a:ext cx="3657600" cy="3657600"/>
          </a:xfrm>
          <a:prstGeom prst="flowChartAlternateProcess">
            <a:avLst/>
          </a:prstGeom>
          <a:ln/>
        </p:spPr>
        <p:style>
          <a:lnRef idx="2">
            <a:schemeClr val="dk1"/>
          </a:lnRef>
          <a:fillRef idx="1">
            <a:schemeClr val="lt1"/>
          </a:fillRef>
          <a:effectRef idx="0">
            <a:schemeClr val="dk1"/>
          </a:effectRef>
          <a:fontRef idx="minor">
            <a:schemeClr val="dk1"/>
          </a:fontRef>
        </p:style>
        <p:txBody>
          <a:bodyPr/>
          <a:lstStyle/>
          <a:p>
            <a:pPr>
              <a:defRPr/>
            </a:pPr>
            <a:r>
              <a:rPr lang="en-US" sz="1400" b="1" dirty="0" smtClean="0">
                <a:solidFill>
                  <a:schemeClr val="tx1">
                    <a:lumMod val="95000"/>
                    <a:lumOff val="5000"/>
                  </a:schemeClr>
                </a:solidFill>
                <a:latin typeface="Arial" pitchFamily="34" charset="0"/>
                <a:cs typeface="Arial" pitchFamily="34" charset="0"/>
              </a:rPr>
              <a:t>Active Army</a:t>
            </a:r>
          </a:p>
          <a:p>
            <a:pPr>
              <a:defRPr/>
            </a:pPr>
            <a:endParaRPr lang="en-US" sz="1400" b="1" dirty="0" smtClean="0">
              <a:solidFill>
                <a:schemeClr val="tx1">
                  <a:lumMod val="95000"/>
                  <a:lumOff val="5000"/>
                </a:schemeClr>
              </a:solidFill>
              <a:latin typeface="Arial" pitchFamily="34" charset="0"/>
              <a:cs typeface="Arial" pitchFamily="34" charset="0"/>
            </a:endParaRPr>
          </a:p>
          <a:p>
            <a:pPr>
              <a:defRPr/>
            </a:pPr>
            <a:r>
              <a:rPr lang="en-US" sz="1200" dirty="0" smtClean="0">
                <a:solidFill>
                  <a:schemeClr val="tx1">
                    <a:lumMod val="95000"/>
                    <a:lumOff val="5000"/>
                  </a:schemeClr>
                </a:solidFill>
                <a:latin typeface="Arial" pitchFamily="34" charset="0"/>
                <a:cs typeface="Arial" pitchFamily="34" charset="0"/>
              </a:rPr>
              <a:t>52 </a:t>
            </a:r>
            <a:r>
              <a:rPr lang="en-US" sz="1200" dirty="0">
                <a:solidFill>
                  <a:schemeClr val="tx1">
                    <a:lumMod val="95000"/>
                    <a:lumOff val="5000"/>
                  </a:schemeClr>
                </a:solidFill>
                <a:latin typeface="Arial" pitchFamily="34" charset="0"/>
                <a:cs typeface="Arial" pitchFamily="34" charset="0"/>
              </a:rPr>
              <a:t>weeks per year </a:t>
            </a:r>
            <a:r>
              <a:rPr lang="en-US" sz="1200" dirty="0" smtClean="0">
                <a:solidFill>
                  <a:schemeClr val="tx1">
                    <a:lumMod val="95000"/>
                    <a:lumOff val="5000"/>
                  </a:schemeClr>
                </a:solidFill>
                <a:latin typeface="Arial" pitchFamily="34" charset="0"/>
                <a:cs typeface="Arial" pitchFamily="34" charset="0"/>
              </a:rPr>
              <a:t>=104 </a:t>
            </a:r>
            <a:r>
              <a:rPr lang="en-US" sz="1200" dirty="0">
                <a:solidFill>
                  <a:schemeClr val="tx1">
                    <a:lumMod val="95000"/>
                    <a:lumOff val="5000"/>
                  </a:schemeClr>
                </a:solidFill>
                <a:latin typeface="Arial" pitchFamily="34" charset="0"/>
                <a:cs typeface="Arial" pitchFamily="34" charset="0"/>
              </a:rPr>
              <a:t>weekend days</a:t>
            </a:r>
          </a:p>
          <a:p>
            <a:pPr>
              <a:defRPr/>
            </a:pPr>
            <a:r>
              <a:rPr lang="en-US" sz="1200" dirty="0">
                <a:solidFill>
                  <a:schemeClr val="tx1">
                    <a:lumMod val="95000"/>
                    <a:lumOff val="5000"/>
                  </a:schemeClr>
                </a:solidFill>
                <a:latin typeface="Arial" pitchFamily="34" charset="0"/>
                <a:cs typeface="Arial" pitchFamily="34" charset="0"/>
              </a:rPr>
              <a:t>10 Federal Holidays = </a:t>
            </a:r>
            <a:r>
              <a:rPr lang="en-US" sz="1200" dirty="0" smtClean="0">
                <a:solidFill>
                  <a:schemeClr val="tx1">
                    <a:lumMod val="95000"/>
                    <a:lumOff val="5000"/>
                  </a:schemeClr>
                </a:solidFill>
                <a:latin typeface="Arial" pitchFamily="34" charset="0"/>
                <a:cs typeface="Arial" pitchFamily="34" charset="0"/>
              </a:rPr>
              <a:t>10</a:t>
            </a:r>
            <a:endParaRPr lang="en-US" sz="1200" dirty="0">
              <a:solidFill>
                <a:schemeClr val="tx1">
                  <a:lumMod val="95000"/>
                  <a:lumOff val="5000"/>
                </a:schemeClr>
              </a:solidFill>
              <a:latin typeface="Arial" pitchFamily="34" charset="0"/>
              <a:cs typeface="Arial" pitchFamily="34" charset="0"/>
            </a:endParaRPr>
          </a:p>
          <a:p>
            <a:pPr>
              <a:defRPr/>
            </a:pPr>
            <a:r>
              <a:rPr lang="en-US" sz="1200" dirty="0">
                <a:solidFill>
                  <a:schemeClr val="tx1">
                    <a:lumMod val="95000"/>
                    <a:lumOff val="5000"/>
                  </a:schemeClr>
                </a:solidFill>
                <a:latin typeface="Arial" pitchFamily="34" charset="0"/>
                <a:cs typeface="Arial" pitchFamily="34" charset="0"/>
              </a:rPr>
              <a:t>10 Training Holidays = </a:t>
            </a:r>
            <a:r>
              <a:rPr lang="en-US" sz="1200" dirty="0" smtClean="0">
                <a:solidFill>
                  <a:schemeClr val="tx1">
                    <a:lumMod val="95000"/>
                    <a:lumOff val="5000"/>
                  </a:schemeClr>
                </a:solidFill>
                <a:latin typeface="Arial" pitchFamily="34" charset="0"/>
                <a:cs typeface="Arial" pitchFamily="34" charset="0"/>
              </a:rPr>
              <a:t>10</a:t>
            </a:r>
            <a:endParaRPr lang="en-US" sz="1200" dirty="0">
              <a:solidFill>
                <a:schemeClr val="tx1">
                  <a:lumMod val="95000"/>
                  <a:lumOff val="5000"/>
                </a:schemeClr>
              </a:solidFill>
              <a:latin typeface="Arial" pitchFamily="34" charset="0"/>
              <a:cs typeface="Arial" pitchFamily="34" charset="0"/>
            </a:endParaRPr>
          </a:p>
          <a:p>
            <a:pPr>
              <a:defRPr/>
            </a:pPr>
            <a:r>
              <a:rPr lang="en-US" sz="1200" dirty="0">
                <a:solidFill>
                  <a:schemeClr val="tx1">
                    <a:lumMod val="95000"/>
                    <a:lumOff val="5000"/>
                  </a:schemeClr>
                </a:solidFill>
                <a:latin typeface="Arial" pitchFamily="34" charset="0"/>
                <a:cs typeface="Arial" pitchFamily="34" charset="0"/>
              </a:rPr>
              <a:t>30 days leave = </a:t>
            </a:r>
            <a:r>
              <a:rPr lang="en-US" sz="1200" dirty="0" smtClean="0">
                <a:solidFill>
                  <a:schemeClr val="tx1">
                    <a:lumMod val="95000"/>
                    <a:lumOff val="5000"/>
                  </a:schemeClr>
                </a:solidFill>
                <a:latin typeface="Arial" pitchFamily="34" charset="0"/>
                <a:cs typeface="Arial" pitchFamily="34" charset="0"/>
              </a:rPr>
              <a:t>30</a:t>
            </a:r>
            <a:endParaRPr lang="en-US" sz="1200" dirty="0">
              <a:solidFill>
                <a:schemeClr val="tx1">
                  <a:lumMod val="95000"/>
                  <a:lumOff val="5000"/>
                </a:schemeClr>
              </a:solidFill>
              <a:latin typeface="Arial" pitchFamily="34" charset="0"/>
              <a:cs typeface="Arial" pitchFamily="34" charset="0"/>
            </a:endParaRPr>
          </a:p>
          <a:p>
            <a:pPr>
              <a:defRPr/>
            </a:pPr>
            <a:endParaRPr lang="en-US" sz="1200" dirty="0" smtClean="0">
              <a:solidFill>
                <a:schemeClr val="tx1">
                  <a:lumMod val="95000"/>
                  <a:lumOff val="5000"/>
                </a:schemeClr>
              </a:solidFill>
              <a:latin typeface="Arial" pitchFamily="34" charset="0"/>
              <a:cs typeface="Arial" pitchFamily="34" charset="0"/>
            </a:endParaRPr>
          </a:p>
          <a:p>
            <a:pPr>
              <a:defRPr/>
            </a:pPr>
            <a:r>
              <a:rPr lang="en-US" sz="1200" b="1" dirty="0" smtClean="0">
                <a:solidFill>
                  <a:schemeClr val="tx1">
                    <a:lumMod val="95000"/>
                    <a:lumOff val="5000"/>
                  </a:schemeClr>
                </a:solidFill>
                <a:latin typeface="Arial" pitchFamily="34" charset="0"/>
                <a:cs typeface="Arial" pitchFamily="34" charset="0"/>
              </a:rPr>
              <a:t>Total </a:t>
            </a:r>
            <a:r>
              <a:rPr lang="en-US" sz="1200" b="1" dirty="0">
                <a:solidFill>
                  <a:schemeClr val="tx1">
                    <a:lumMod val="95000"/>
                    <a:lumOff val="5000"/>
                  </a:schemeClr>
                </a:solidFill>
                <a:latin typeface="Arial" pitchFamily="34" charset="0"/>
                <a:cs typeface="Arial" pitchFamily="34" charset="0"/>
              </a:rPr>
              <a:t>days </a:t>
            </a:r>
            <a:r>
              <a:rPr lang="en-US" sz="1200" b="1" dirty="0" smtClean="0">
                <a:solidFill>
                  <a:schemeClr val="tx1">
                    <a:lumMod val="95000"/>
                    <a:lumOff val="5000"/>
                  </a:schemeClr>
                </a:solidFill>
                <a:latin typeface="Arial" pitchFamily="34" charset="0"/>
                <a:cs typeface="Arial" pitchFamily="34" charset="0"/>
              </a:rPr>
              <a:t>off:</a:t>
            </a:r>
            <a:r>
              <a:rPr lang="en-US" sz="1200" dirty="0" smtClean="0">
                <a:solidFill>
                  <a:schemeClr val="tx1">
                    <a:lumMod val="95000"/>
                    <a:lumOff val="5000"/>
                  </a:schemeClr>
                </a:solidFill>
                <a:latin typeface="Arial" pitchFamily="34" charset="0"/>
                <a:cs typeface="Arial" pitchFamily="34" charset="0"/>
              </a:rPr>
              <a:t> 265-154 = </a:t>
            </a:r>
            <a:r>
              <a:rPr lang="en-US" sz="1200" dirty="0">
                <a:solidFill>
                  <a:schemeClr val="tx1">
                    <a:lumMod val="95000"/>
                    <a:lumOff val="5000"/>
                  </a:schemeClr>
                </a:solidFill>
                <a:latin typeface="Arial" pitchFamily="34" charset="0"/>
                <a:cs typeface="Arial" pitchFamily="34" charset="0"/>
              </a:rPr>
              <a:t>211 days available for training</a:t>
            </a:r>
            <a:r>
              <a:rPr lang="en-US" sz="1200" dirty="0" smtClean="0">
                <a:solidFill>
                  <a:schemeClr val="tx1">
                    <a:lumMod val="95000"/>
                    <a:lumOff val="5000"/>
                  </a:schemeClr>
                </a:solidFill>
                <a:latin typeface="Arial" pitchFamily="34" charset="0"/>
                <a:cs typeface="Arial" pitchFamily="34" charset="0"/>
              </a:rPr>
              <a:t>.</a:t>
            </a:r>
          </a:p>
          <a:p>
            <a:pPr>
              <a:defRPr/>
            </a:pPr>
            <a:endParaRPr lang="en-US" sz="1200" dirty="0">
              <a:solidFill>
                <a:schemeClr val="tx1">
                  <a:lumMod val="95000"/>
                  <a:lumOff val="5000"/>
                </a:schemeClr>
              </a:solidFill>
              <a:latin typeface="Arial" pitchFamily="34" charset="0"/>
              <a:cs typeface="Arial" pitchFamily="34" charset="0"/>
            </a:endParaRPr>
          </a:p>
          <a:p>
            <a:pPr>
              <a:defRPr/>
            </a:pPr>
            <a:r>
              <a:rPr lang="en-US" sz="1200" dirty="0" smtClean="0">
                <a:solidFill>
                  <a:schemeClr val="tx1">
                    <a:lumMod val="95000"/>
                    <a:lumOff val="5000"/>
                  </a:schemeClr>
                </a:solidFill>
                <a:latin typeface="Arial" pitchFamily="34" charset="0"/>
                <a:cs typeface="Arial" pitchFamily="34" charset="0"/>
              </a:rPr>
              <a:t>However</a:t>
            </a:r>
            <a:r>
              <a:rPr lang="en-US" sz="1200" smtClean="0">
                <a:solidFill>
                  <a:schemeClr val="tx1">
                    <a:lumMod val="95000"/>
                    <a:lumOff val="5000"/>
                  </a:schemeClr>
                </a:solidFill>
                <a:latin typeface="Arial" pitchFamily="34" charset="0"/>
                <a:cs typeface="Arial" pitchFamily="34" charset="0"/>
              </a:rPr>
              <a:t>, the </a:t>
            </a:r>
            <a:r>
              <a:rPr lang="en-US" sz="1200" dirty="0">
                <a:solidFill>
                  <a:schemeClr val="tx1">
                    <a:lumMod val="95000"/>
                    <a:lumOff val="5000"/>
                  </a:schemeClr>
                </a:solidFill>
                <a:latin typeface="Arial" pitchFamily="34" charset="0"/>
                <a:cs typeface="Arial" pitchFamily="34" charset="0"/>
              </a:rPr>
              <a:t>Army manages their training cycle in 3 phases: red, amber, green. </a:t>
            </a:r>
            <a:r>
              <a:rPr lang="en-US" sz="1200" dirty="0" smtClean="0">
                <a:solidFill>
                  <a:schemeClr val="tx1">
                    <a:lumMod val="95000"/>
                    <a:lumOff val="5000"/>
                  </a:schemeClr>
                </a:solidFill>
                <a:latin typeface="Arial" pitchFamily="34" charset="0"/>
                <a:cs typeface="Arial" pitchFamily="34" charset="0"/>
              </a:rPr>
              <a:t>The </a:t>
            </a:r>
            <a:r>
              <a:rPr lang="en-US" sz="1200" dirty="0">
                <a:solidFill>
                  <a:schemeClr val="tx1">
                    <a:lumMod val="95000"/>
                    <a:lumOff val="5000"/>
                  </a:schemeClr>
                </a:solidFill>
                <a:latin typeface="Arial" pitchFamily="34" charset="0"/>
                <a:cs typeface="Arial" pitchFamily="34" charset="0"/>
              </a:rPr>
              <a:t>reality is the Army typically trains </a:t>
            </a:r>
            <a:r>
              <a:rPr lang="en-US" sz="1200" dirty="0" smtClean="0">
                <a:solidFill>
                  <a:schemeClr val="tx1">
                    <a:lumMod val="95000"/>
                    <a:lumOff val="5000"/>
                  </a:schemeClr>
                </a:solidFill>
                <a:latin typeface="Arial" pitchFamily="34" charset="0"/>
                <a:cs typeface="Arial" pitchFamily="34" charset="0"/>
              </a:rPr>
              <a:t>~180-220 </a:t>
            </a:r>
            <a:r>
              <a:rPr lang="en-US" sz="1200" dirty="0">
                <a:solidFill>
                  <a:schemeClr val="tx1">
                    <a:lumMod val="95000"/>
                    <a:lumOff val="5000"/>
                  </a:schemeClr>
                </a:solidFill>
                <a:latin typeface="Arial" pitchFamily="34" charset="0"/>
                <a:cs typeface="Arial" pitchFamily="34" charset="0"/>
              </a:rPr>
              <a:t>days per year.</a:t>
            </a:r>
          </a:p>
        </p:txBody>
      </p:sp>
      <p:sp>
        <p:nvSpPr>
          <p:cNvPr id="12" name="Flowchart: Alternate Process 11"/>
          <p:cNvSpPr/>
          <p:nvPr/>
        </p:nvSpPr>
        <p:spPr>
          <a:xfrm>
            <a:off x="5410200" y="2362200"/>
            <a:ext cx="3657600" cy="3733800"/>
          </a:xfrm>
          <a:prstGeom prst="flowChartAlternateProcess">
            <a:avLst/>
          </a:prstGeom>
          <a:ln/>
        </p:spPr>
        <p:style>
          <a:lnRef idx="2">
            <a:schemeClr val="dk1"/>
          </a:lnRef>
          <a:fillRef idx="1">
            <a:schemeClr val="lt1"/>
          </a:fillRef>
          <a:effectRef idx="0">
            <a:schemeClr val="dk1"/>
          </a:effectRef>
          <a:fontRef idx="minor">
            <a:schemeClr val="dk1"/>
          </a:fontRef>
        </p:style>
        <p:txBody>
          <a:bodyPr/>
          <a:lstStyle/>
          <a:p>
            <a:pPr>
              <a:defRPr/>
            </a:pPr>
            <a:r>
              <a:rPr lang="en-US" sz="1400" b="1" dirty="0" smtClean="0">
                <a:solidFill>
                  <a:schemeClr val="tx1">
                    <a:lumMod val="95000"/>
                    <a:lumOff val="5000"/>
                  </a:schemeClr>
                </a:solidFill>
                <a:latin typeface="Arial" pitchFamily="34" charset="0"/>
                <a:cs typeface="Arial" pitchFamily="34" charset="0"/>
              </a:rPr>
              <a:t>ARNG</a:t>
            </a:r>
          </a:p>
          <a:p>
            <a:pPr>
              <a:defRPr/>
            </a:pPr>
            <a:endParaRPr lang="en-US" sz="1400" b="1" dirty="0" smtClean="0">
              <a:solidFill>
                <a:schemeClr val="tx1">
                  <a:lumMod val="95000"/>
                  <a:lumOff val="5000"/>
                </a:schemeClr>
              </a:solidFill>
              <a:latin typeface="Arial" pitchFamily="34" charset="0"/>
              <a:cs typeface="Arial" pitchFamily="34" charset="0"/>
            </a:endParaRPr>
          </a:p>
          <a:p>
            <a:pPr>
              <a:defRPr/>
            </a:pPr>
            <a:r>
              <a:rPr lang="en-US" sz="1200" dirty="0" smtClean="0">
                <a:solidFill>
                  <a:schemeClr val="tx1">
                    <a:lumMod val="95000"/>
                    <a:lumOff val="5000"/>
                  </a:schemeClr>
                </a:solidFill>
                <a:latin typeface="Arial" pitchFamily="34" charset="0"/>
                <a:cs typeface="Arial" pitchFamily="34" charset="0"/>
              </a:rPr>
              <a:t>Required = minimum of 39 days /year (15 days AT + weekend drill 1/month)</a:t>
            </a:r>
          </a:p>
          <a:p>
            <a:pPr>
              <a:defRPr/>
            </a:pPr>
            <a:endParaRPr lang="en-US" sz="1200" dirty="0" smtClean="0">
              <a:solidFill>
                <a:schemeClr val="tx1">
                  <a:lumMod val="95000"/>
                  <a:lumOff val="5000"/>
                </a:schemeClr>
              </a:solidFill>
              <a:latin typeface="Arial" pitchFamily="34" charset="0"/>
              <a:cs typeface="Arial" pitchFamily="34" charset="0"/>
            </a:endParaRPr>
          </a:p>
          <a:p>
            <a:pPr>
              <a:defRPr/>
            </a:pPr>
            <a:r>
              <a:rPr lang="en-US" sz="1200" dirty="0" smtClean="0">
                <a:solidFill>
                  <a:schemeClr val="tx1">
                    <a:lumMod val="95000"/>
                    <a:lumOff val="5000"/>
                  </a:schemeClr>
                </a:solidFill>
                <a:latin typeface="Arial" pitchFamily="34" charset="0"/>
                <a:cs typeface="Arial" pitchFamily="34" charset="0"/>
              </a:rPr>
              <a:t>The average Army National Guard soldier serves far more than that:</a:t>
            </a:r>
          </a:p>
          <a:p>
            <a:pPr>
              <a:defRPr/>
            </a:pPr>
            <a:endParaRPr lang="en-US" sz="1200" dirty="0" smtClean="0">
              <a:solidFill>
                <a:schemeClr val="tx1">
                  <a:lumMod val="95000"/>
                  <a:lumOff val="5000"/>
                </a:schemeClr>
              </a:solidFill>
              <a:latin typeface="Arial" pitchFamily="34" charset="0"/>
              <a:cs typeface="Arial" pitchFamily="34" charset="0"/>
            </a:endParaRPr>
          </a:p>
          <a:p>
            <a:pPr>
              <a:defRPr/>
            </a:pPr>
            <a:r>
              <a:rPr lang="en-US" sz="1200" dirty="0" smtClean="0">
                <a:solidFill>
                  <a:schemeClr val="tx1">
                    <a:lumMod val="95000"/>
                    <a:lumOff val="5000"/>
                  </a:schemeClr>
                </a:solidFill>
                <a:latin typeface="Arial" pitchFamily="34" charset="0"/>
                <a:cs typeface="Arial" pitchFamily="34" charset="0"/>
              </a:rPr>
              <a:t>~17% of ARNG– nearly 60,000 soldiers – serve full-time as either military technicians or AGR</a:t>
            </a:r>
          </a:p>
          <a:p>
            <a:pPr>
              <a:defRPr/>
            </a:pPr>
            <a:r>
              <a:rPr lang="en-US" sz="1200" dirty="0" smtClean="0">
                <a:solidFill>
                  <a:schemeClr val="tx1">
                    <a:lumMod val="95000"/>
                    <a:lumOff val="5000"/>
                  </a:schemeClr>
                </a:solidFill>
                <a:latin typeface="Arial" pitchFamily="34" charset="0"/>
                <a:cs typeface="Arial" pitchFamily="34" charset="0"/>
              </a:rPr>
              <a:t>~40,000 ARNG soldiers will average about 4 months each year in full-time basic or advance individual training. </a:t>
            </a:r>
          </a:p>
          <a:p>
            <a:pPr>
              <a:defRPr/>
            </a:pPr>
            <a:endParaRPr lang="en-US" sz="1200" dirty="0" smtClean="0">
              <a:solidFill>
                <a:schemeClr val="tx1">
                  <a:lumMod val="95000"/>
                  <a:lumOff val="5000"/>
                </a:schemeClr>
              </a:solidFill>
              <a:latin typeface="Arial" pitchFamily="34" charset="0"/>
              <a:cs typeface="Arial" pitchFamily="34" charset="0"/>
            </a:endParaRPr>
          </a:p>
          <a:p>
            <a:pPr>
              <a:defRPr/>
            </a:pPr>
            <a:r>
              <a:rPr lang="en-US" sz="1200" dirty="0" smtClean="0">
                <a:solidFill>
                  <a:schemeClr val="tx1">
                    <a:lumMod val="95000"/>
                    <a:lumOff val="5000"/>
                  </a:schemeClr>
                </a:solidFill>
                <a:latin typeface="Arial" pitchFamily="34" charset="0"/>
                <a:cs typeface="Arial" pitchFamily="34" charset="0"/>
              </a:rPr>
              <a:t>The FY2014 budget request, for example, seeks funding to support an average of 94.2 duty days per Army National Guard soldier.</a:t>
            </a:r>
          </a:p>
        </p:txBody>
      </p:sp>
      <p:sp>
        <p:nvSpPr>
          <p:cNvPr id="13" name="Rounded Rectangular Callout 12"/>
          <p:cNvSpPr/>
          <p:nvPr/>
        </p:nvSpPr>
        <p:spPr>
          <a:xfrm>
            <a:off x="4114800" y="3276600"/>
            <a:ext cx="990600" cy="457200"/>
          </a:xfrm>
          <a:prstGeom prst="wedgeRoundRectCallout">
            <a:avLst>
              <a:gd name="adj1" fmla="val -20833"/>
              <a:gd name="adj2" fmla="val 9583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solidFill>
                  <a:schemeClr val="tx1"/>
                </a:solidFill>
                <a:latin typeface="Arial" pitchFamily="34" charset="0"/>
                <a:cs typeface="Arial" pitchFamily="34" charset="0"/>
              </a:rPr>
              <a:t>Must train!</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0"/>
            <a:ext cx="8229600" cy="1143000"/>
          </a:xfrm>
        </p:spPr>
        <p:txBody>
          <a:bodyPr>
            <a:noAutofit/>
          </a:bodyPr>
          <a:lstStyle/>
          <a:p>
            <a:pPr algn="r">
              <a:defRPr/>
            </a:pP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Growing and Downsizing</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12"/>
          <p:cNvSpPr/>
          <p:nvPr/>
        </p:nvSpPr>
        <p:spPr>
          <a:xfrm>
            <a:off x="0" y="2657594"/>
            <a:ext cx="8839200" cy="4431983"/>
          </a:xfrm>
          <a:prstGeom prst="rect">
            <a:avLst/>
          </a:prstGeom>
        </p:spPr>
        <p:txBody>
          <a:bodyPr wrap="square">
            <a:spAutoFit/>
          </a:bodyPr>
          <a:lstStyle/>
          <a:p>
            <a:endParaRPr lang="en-US" sz="1700" b="1" dirty="0" smtClean="0"/>
          </a:p>
          <a:p>
            <a:endParaRPr lang="en-US" sz="1700" b="1" dirty="0" smtClean="0"/>
          </a:p>
          <a:p>
            <a:endParaRPr lang="en-US" sz="1700" b="1" dirty="0" smtClean="0"/>
          </a:p>
          <a:p>
            <a:r>
              <a:rPr lang="en-US" sz="1700" b="1" dirty="0" smtClean="0"/>
              <a:t>Since both ground wars are winding down quickly and the need to maintain a large standing Army would be excessive, the Army is shrinking back down to pre-9/11 levels.</a:t>
            </a:r>
          </a:p>
          <a:p>
            <a:endParaRPr lang="en-US" sz="1700" b="1" dirty="0" smtClean="0"/>
          </a:p>
          <a:p>
            <a:r>
              <a:rPr lang="en-US" sz="2000" b="1" dirty="0" smtClean="0">
                <a:solidFill>
                  <a:srgbClr val="C00000"/>
                </a:solidFill>
              </a:rPr>
              <a:t>1</a:t>
            </a:r>
            <a:r>
              <a:rPr lang="en-US" sz="2000" b="1" baseline="30000" dirty="0" smtClean="0">
                <a:solidFill>
                  <a:srgbClr val="C00000"/>
                </a:solidFill>
              </a:rPr>
              <a:t>st</a:t>
            </a:r>
            <a:r>
              <a:rPr lang="en-US" sz="2000" b="1" dirty="0" smtClean="0">
                <a:solidFill>
                  <a:srgbClr val="C00000"/>
                </a:solidFill>
              </a:rPr>
              <a:t> Planned Reduction:</a:t>
            </a:r>
          </a:p>
          <a:p>
            <a:pPr>
              <a:buFont typeface="Arial" pitchFamily="34" charset="0"/>
              <a:buChar char="•"/>
            </a:pPr>
            <a:r>
              <a:rPr lang="en-US" sz="1700" b="1" dirty="0" smtClean="0"/>
              <a:t>  Active Army down to 490,000 (even above pre-9/11 levels)</a:t>
            </a:r>
          </a:p>
          <a:p>
            <a:pPr>
              <a:buFont typeface="Arial" pitchFamily="34" charset="0"/>
              <a:buChar char="•"/>
            </a:pPr>
            <a:r>
              <a:rPr lang="en-US" sz="1700" b="1" dirty="0" smtClean="0"/>
              <a:t>  ARNG down to 350,000 (right at pre-9/11 level)</a:t>
            </a:r>
          </a:p>
          <a:p>
            <a:pPr>
              <a:buFont typeface="Arial" pitchFamily="34" charset="0"/>
              <a:buChar char="•"/>
            </a:pPr>
            <a:endParaRPr lang="en-US" sz="1700" b="1" dirty="0" smtClean="0"/>
          </a:p>
          <a:p>
            <a:r>
              <a:rPr lang="en-US" sz="1700" b="1" dirty="0" smtClean="0"/>
              <a:t>These reductions are </a:t>
            </a:r>
            <a:r>
              <a:rPr lang="en-US" sz="1700" b="1" i="1" u="sng" dirty="0" smtClean="0"/>
              <a:t>NOT CUTS</a:t>
            </a:r>
            <a:r>
              <a:rPr lang="en-US" sz="1700" b="1" i="1" dirty="0" smtClean="0"/>
              <a:t> </a:t>
            </a:r>
            <a:r>
              <a:rPr lang="en-US" sz="1700" b="1" dirty="0" smtClean="0"/>
              <a:t>(proportional or otherwise), as the Army alleges, but a </a:t>
            </a:r>
            <a:r>
              <a:rPr lang="en-US" sz="1700" b="1" i="1" dirty="0" smtClean="0"/>
              <a:t>return to a peacetime-sized force </a:t>
            </a:r>
            <a:r>
              <a:rPr lang="en-US" sz="1700" b="1" dirty="0" smtClean="0"/>
              <a:t>after the necessary growth for 2 wars.</a:t>
            </a:r>
          </a:p>
          <a:p>
            <a:pPr>
              <a:buFont typeface="Arial" pitchFamily="34" charset="0"/>
              <a:buChar char="•"/>
            </a:pPr>
            <a:endParaRPr lang="en-US" sz="1600" b="1" dirty="0" smtClean="0"/>
          </a:p>
          <a:p>
            <a:pPr>
              <a:buFont typeface="Arial" pitchFamily="34" charset="0"/>
              <a:buChar char="•"/>
            </a:pPr>
            <a:endParaRPr lang="en-US" sz="1400" b="1" dirty="0" smtClean="0"/>
          </a:p>
          <a:p>
            <a:r>
              <a:rPr lang="en-US" sz="1400" b="1" dirty="0" smtClean="0"/>
              <a:t> </a:t>
            </a:r>
            <a:endParaRPr lang="en-US" sz="1400" dirty="0" smtClean="0"/>
          </a:p>
          <a:p>
            <a:endParaRPr lang="en-US" sz="1400" dirty="0" smtClean="0"/>
          </a:p>
        </p:txBody>
      </p:sp>
      <p:sp>
        <p:nvSpPr>
          <p:cNvPr id="9" name="TextBox 8"/>
          <p:cNvSpPr txBox="1"/>
          <p:nvPr/>
        </p:nvSpPr>
        <p:spPr>
          <a:xfrm>
            <a:off x="228600" y="1295400"/>
            <a:ext cx="3429000" cy="1877437"/>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smtClean="0">
                <a:solidFill>
                  <a:srgbClr val="C00000"/>
                </a:solidFill>
                <a:latin typeface="Arial" pitchFamily="34" charset="0"/>
                <a:cs typeface="Arial" pitchFamily="34" charset="0"/>
              </a:rPr>
              <a:t>End Strength in 2000:</a:t>
            </a:r>
          </a:p>
          <a:p>
            <a:pPr algn="ctr"/>
            <a:endParaRPr lang="en-US" sz="1600" b="1" dirty="0" smtClean="0">
              <a:solidFill>
                <a:schemeClr val="tx1">
                  <a:lumMod val="95000"/>
                  <a:lumOff val="5000"/>
                </a:schemeClr>
              </a:solidFill>
              <a:latin typeface="Arial" pitchFamily="34" charset="0"/>
              <a:cs typeface="Arial" pitchFamily="34" charset="0"/>
            </a:endParaRPr>
          </a:p>
          <a:p>
            <a:pPr algn="ctr">
              <a:buFont typeface="Arial" pitchFamily="34" charset="0"/>
              <a:buChar char="•"/>
            </a:pPr>
            <a:r>
              <a:rPr lang="en-US" sz="1600" b="1" dirty="0" smtClean="0">
                <a:latin typeface="Arial" pitchFamily="34" charset="0"/>
                <a:cs typeface="Arial" pitchFamily="34" charset="0"/>
              </a:rPr>
              <a:t>  Army – 482,700</a:t>
            </a:r>
          </a:p>
          <a:p>
            <a:pPr algn="ctr">
              <a:buFont typeface="Arial" pitchFamily="34" charset="0"/>
              <a:buChar char="•"/>
            </a:pPr>
            <a:r>
              <a:rPr lang="en-US" sz="1600" b="1" dirty="0" smtClean="0">
                <a:latin typeface="Arial" pitchFamily="34" charset="0"/>
                <a:cs typeface="Arial" pitchFamily="34" charset="0"/>
              </a:rPr>
              <a:t>  ARNG – 350,000</a:t>
            </a:r>
          </a:p>
          <a:p>
            <a:pPr>
              <a:buFont typeface="Arial" pitchFamily="34" charset="0"/>
              <a:buChar char="•"/>
            </a:pPr>
            <a:endParaRPr lang="en-US" sz="1600" b="1" dirty="0" smtClean="0">
              <a:latin typeface="Arial" pitchFamily="34" charset="0"/>
              <a:cs typeface="Arial" pitchFamily="34" charset="0"/>
            </a:endParaRPr>
          </a:p>
          <a:p>
            <a:pPr>
              <a:buFont typeface="Arial" pitchFamily="34" charset="0"/>
              <a:buChar char="•"/>
            </a:pPr>
            <a:endParaRPr lang="en-US" sz="1600" b="1" dirty="0" smtClean="0">
              <a:latin typeface="Arial" pitchFamily="34" charset="0"/>
              <a:cs typeface="Arial" pitchFamily="34" charset="0"/>
            </a:endParaRPr>
          </a:p>
          <a:p>
            <a:pPr>
              <a:buFont typeface="Arial" pitchFamily="34" charset="0"/>
              <a:buChar char="•"/>
            </a:pPr>
            <a:endParaRPr lang="en-US" sz="1600" b="1" dirty="0" smtClean="0">
              <a:latin typeface="Arial" pitchFamily="34" charset="0"/>
              <a:cs typeface="Arial" pitchFamily="34" charset="0"/>
            </a:endParaRPr>
          </a:p>
        </p:txBody>
      </p:sp>
      <p:sp>
        <p:nvSpPr>
          <p:cNvPr id="11" name="TextBox 10"/>
          <p:cNvSpPr txBox="1"/>
          <p:nvPr/>
        </p:nvSpPr>
        <p:spPr>
          <a:xfrm>
            <a:off x="4800600" y="1295401"/>
            <a:ext cx="4114800" cy="1905000"/>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smtClean="0">
                <a:solidFill>
                  <a:srgbClr val="C00000"/>
                </a:solidFill>
                <a:latin typeface="Arial" pitchFamily="34" charset="0"/>
                <a:cs typeface="Arial" pitchFamily="34" charset="0"/>
              </a:rPr>
              <a:t>“Grow the Army” / War Surge*:</a:t>
            </a:r>
          </a:p>
          <a:p>
            <a:pPr algn="ctr"/>
            <a:endParaRPr lang="en-US" sz="1600" b="1" dirty="0" smtClean="0">
              <a:latin typeface="Arial" pitchFamily="34" charset="0"/>
              <a:cs typeface="Arial" pitchFamily="34" charset="0"/>
            </a:endParaRPr>
          </a:p>
          <a:p>
            <a:pPr algn="ctr">
              <a:buFont typeface="Arial" pitchFamily="34" charset="0"/>
              <a:buChar char="•"/>
            </a:pPr>
            <a:r>
              <a:rPr lang="en-US" sz="1600" b="1" dirty="0" smtClean="0">
                <a:latin typeface="Arial" pitchFamily="34" charset="0"/>
                <a:cs typeface="Arial" pitchFamily="34" charset="0"/>
              </a:rPr>
              <a:t>  Army – 570,000</a:t>
            </a:r>
          </a:p>
          <a:p>
            <a:pPr algn="ctr">
              <a:buFont typeface="Arial" pitchFamily="34" charset="0"/>
              <a:buChar char="•"/>
            </a:pPr>
            <a:r>
              <a:rPr lang="en-US" sz="1600" b="1" dirty="0" smtClean="0">
                <a:latin typeface="Arial" pitchFamily="34" charset="0"/>
                <a:cs typeface="Arial" pitchFamily="34" charset="0"/>
              </a:rPr>
              <a:t> ARNG – 358,200</a:t>
            </a:r>
          </a:p>
          <a:p>
            <a:endParaRPr lang="en-US" sz="1600" b="1" dirty="0" smtClean="0">
              <a:latin typeface="Arial" pitchFamily="34" charset="0"/>
              <a:cs typeface="Arial" pitchFamily="34" charset="0"/>
            </a:endParaRPr>
          </a:p>
          <a:p>
            <a:r>
              <a:rPr lang="en-US" sz="1050" b="1" i="1" dirty="0" smtClean="0">
                <a:latin typeface="Arial" pitchFamily="34" charset="0"/>
                <a:cs typeface="Arial" pitchFamily="34" charset="0"/>
              </a:rPr>
              <a:t>*</a:t>
            </a:r>
            <a:r>
              <a:rPr lang="en-US" sz="1050" b="1" i="1" dirty="0" smtClean="0"/>
              <a:t> </a:t>
            </a:r>
            <a:r>
              <a:rPr lang="en-US" sz="1050" b="1" i="1" dirty="0" smtClean="0">
                <a:latin typeface="Arial" pitchFamily="34" charset="0"/>
                <a:cs typeface="Arial" pitchFamily="34" charset="0"/>
              </a:rPr>
              <a:t>In order to better respond to changing dynamics in the wars in Iraq and Afghanistan, the Army was authorized to </a:t>
            </a:r>
            <a:r>
              <a:rPr lang="en-US" sz="1050" b="1" i="1" u="sng" dirty="0" smtClean="0">
                <a:latin typeface="Arial" pitchFamily="34" charset="0"/>
                <a:cs typeface="Arial" pitchFamily="34" charset="0"/>
              </a:rPr>
              <a:t>temporarily</a:t>
            </a:r>
            <a:r>
              <a:rPr lang="en-US" sz="1050" b="1" i="1" dirty="0" smtClean="0">
                <a:latin typeface="Arial" pitchFamily="34" charset="0"/>
                <a:cs typeface="Arial" pitchFamily="34" charset="0"/>
              </a:rPr>
              <a:t> grow to meet those obligations.</a:t>
            </a:r>
          </a:p>
        </p:txBody>
      </p:sp>
      <p:sp>
        <p:nvSpPr>
          <p:cNvPr id="12" name="Right Arrow 11"/>
          <p:cNvSpPr/>
          <p:nvPr/>
        </p:nvSpPr>
        <p:spPr>
          <a:xfrm>
            <a:off x="3810000" y="1981200"/>
            <a:ext cx="838200" cy="3048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90600" y="0"/>
            <a:ext cx="79248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BCT and End Strength Comparison: Active Army vs. Guard</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2"/>
          <p:cNvSpPr txBox="1">
            <a:spLocks noChangeArrowheads="1"/>
          </p:cNvSpPr>
          <p:nvPr/>
        </p:nvSpPr>
        <p:spPr>
          <a:xfrm>
            <a:off x="1066800" y="6096000"/>
            <a:ext cx="6705600" cy="838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w="6350">
                <a:noFill/>
              </a:ln>
              <a:solidFill>
                <a:srgbClr val="C00000"/>
              </a:solidFill>
              <a:effectLst>
                <a:outerShdw blurRad="38100" dist="38100" dir="2700000" algn="tl">
                  <a:srgbClr val="C0C0C0"/>
                </a:outerShdw>
              </a:effectLst>
              <a:uLnTx/>
              <a:uFillTx/>
              <a:latin typeface="Arial" charset="0"/>
              <a:ea typeface="+mj-ea"/>
              <a:cs typeface="+mj-cs"/>
            </a:endParaRPr>
          </a:p>
        </p:txBody>
      </p:sp>
      <p:sp>
        <p:nvSpPr>
          <p:cNvPr id="5" name="Title 3"/>
          <p:cNvSpPr txBox="1">
            <a:spLocks/>
          </p:cNvSpPr>
          <p:nvPr/>
        </p:nvSpPr>
        <p:spPr bwMode="auto">
          <a:xfrm>
            <a:off x="787938" y="162580"/>
            <a:ext cx="7759337" cy="9446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lnSpcReduction="10000"/>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
            </a:r>
            <a:br>
              <a:rPr kumimoji="0" lang="en-US" sz="2800" b="1" i="0" u="none" strike="noStrike" kern="1200" cap="none" spc="0" normalizeH="0" baseline="0" noProof="0" dirty="0" smtClean="0">
                <a:ln>
                  <a:noFill/>
                </a:ln>
                <a:solidFill>
                  <a:schemeClr val="tx1"/>
                </a:solidFill>
                <a:effectLst/>
                <a:uLnTx/>
                <a:uFillTx/>
                <a:latin typeface="+mj-lt"/>
                <a:ea typeface="+mj-ea"/>
                <a:cs typeface="+mj-cs"/>
              </a:rPr>
            </a:b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3"/>
          <p:cNvPicPr>
            <a:picLocks noChangeAspect="1" noChangeArrowheads="1"/>
          </p:cNvPicPr>
          <p:nvPr/>
        </p:nvPicPr>
        <p:blipFill>
          <a:blip r:embed="rId3" cstate="print"/>
          <a:srcRect/>
          <a:stretch>
            <a:fillRect/>
          </a:stretch>
        </p:blipFill>
        <p:spPr bwMode="auto">
          <a:xfrm>
            <a:off x="927276" y="1153180"/>
            <a:ext cx="7543800" cy="4868358"/>
          </a:xfrm>
          <a:prstGeom prst="rect">
            <a:avLst/>
          </a:prstGeom>
          <a:noFill/>
          <a:ln w="9525">
            <a:noFill/>
            <a:miter lim="800000"/>
            <a:headEnd/>
            <a:tailEnd/>
          </a:ln>
          <a:effectLst/>
        </p:spPr>
      </p:pic>
      <p:sp>
        <p:nvSpPr>
          <p:cNvPr id="8" name="Oval 7"/>
          <p:cNvSpPr/>
          <p:nvPr/>
        </p:nvSpPr>
        <p:spPr>
          <a:xfrm>
            <a:off x="1143000" y="4191000"/>
            <a:ext cx="1365069" cy="15743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38800" y="6258580"/>
            <a:ext cx="3429001" cy="553998"/>
          </a:xfrm>
          <a:prstGeom prst="rect">
            <a:avLst/>
          </a:prstGeom>
          <a:noFill/>
        </p:spPr>
        <p:txBody>
          <a:bodyPr wrap="square" rtlCol="0">
            <a:spAutoFit/>
          </a:bodyPr>
          <a:lstStyle/>
          <a:p>
            <a:r>
              <a:rPr lang="en-US" sz="1000" dirty="0" smtClean="0">
                <a:solidFill>
                  <a:schemeClr val="tx1">
                    <a:lumMod val="75000"/>
                    <a:lumOff val="25000"/>
                  </a:schemeClr>
                </a:solidFill>
              </a:rPr>
              <a:t>PDM III: Program Decision Memorandum III (QDR 2006)</a:t>
            </a:r>
          </a:p>
          <a:p>
            <a:r>
              <a:rPr lang="en-US" sz="1000" dirty="0" smtClean="0">
                <a:solidFill>
                  <a:schemeClr val="tx1">
                    <a:lumMod val="75000"/>
                    <a:lumOff val="25000"/>
                  </a:schemeClr>
                </a:solidFill>
              </a:rPr>
              <a:t>GTA: Grow the Army </a:t>
            </a:r>
          </a:p>
          <a:p>
            <a:r>
              <a:rPr lang="en-US" sz="1000" dirty="0" smtClean="0">
                <a:solidFill>
                  <a:schemeClr val="tx1">
                    <a:lumMod val="75000"/>
                    <a:lumOff val="25000"/>
                  </a:schemeClr>
                </a:solidFill>
              </a:rPr>
              <a:t>TESI: Temporary End Strength Initiative</a:t>
            </a:r>
            <a:endParaRPr lang="en-US" sz="1000" dirty="0">
              <a:solidFill>
                <a:schemeClr val="tx1">
                  <a:lumMod val="75000"/>
                  <a:lumOff val="25000"/>
                </a:schemeClr>
              </a:solidFill>
            </a:endParaRPr>
          </a:p>
        </p:txBody>
      </p:sp>
      <p:grpSp>
        <p:nvGrpSpPr>
          <p:cNvPr id="11" name="Group 24"/>
          <p:cNvGrpSpPr/>
          <p:nvPr/>
        </p:nvGrpSpPr>
        <p:grpSpPr>
          <a:xfrm>
            <a:off x="3429000" y="1219200"/>
            <a:ext cx="517289" cy="4905771"/>
            <a:chOff x="3293852" y="1230523"/>
            <a:chExt cx="548640" cy="5179011"/>
          </a:xfrm>
        </p:grpSpPr>
        <p:cxnSp>
          <p:nvCxnSpPr>
            <p:cNvPr id="12" name="Straight Connector 11"/>
            <p:cNvCxnSpPr/>
            <p:nvPr/>
          </p:nvCxnSpPr>
          <p:spPr>
            <a:xfrm>
              <a:off x="3558219" y="1230523"/>
              <a:ext cx="9525" cy="50292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93852" y="6226654"/>
              <a:ext cx="548640" cy="18288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noAutofit/>
            </a:bodyPr>
            <a:lstStyle/>
            <a:p>
              <a:pPr algn="ctr"/>
              <a:r>
                <a:rPr lang="en-US" sz="800" b="1" dirty="0" smtClean="0">
                  <a:latin typeface="Calibri" pitchFamily="34" charset="0"/>
                  <a:cs typeface="Calibri" pitchFamily="34" charset="0"/>
                </a:rPr>
                <a:t>PDM III</a:t>
              </a:r>
              <a:endParaRPr lang="en-US" sz="800" b="1" dirty="0">
                <a:latin typeface="Calibri" pitchFamily="34" charset="0"/>
                <a:cs typeface="Calibri" pitchFamily="34" charset="0"/>
              </a:endParaRPr>
            </a:p>
          </p:txBody>
        </p:sp>
      </p:grpSp>
      <p:grpSp>
        <p:nvGrpSpPr>
          <p:cNvPr id="14" name="Group 26"/>
          <p:cNvGrpSpPr/>
          <p:nvPr/>
        </p:nvGrpSpPr>
        <p:grpSpPr>
          <a:xfrm>
            <a:off x="4267204" y="1219200"/>
            <a:ext cx="381000" cy="4942820"/>
            <a:chOff x="4090356" y="1230523"/>
            <a:chExt cx="404091" cy="5211575"/>
          </a:xfrm>
        </p:grpSpPr>
        <p:cxnSp>
          <p:nvCxnSpPr>
            <p:cNvPr id="15" name="Straight Connector 14"/>
            <p:cNvCxnSpPr/>
            <p:nvPr/>
          </p:nvCxnSpPr>
          <p:spPr>
            <a:xfrm>
              <a:off x="4257675" y="1230523"/>
              <a:ext cx="9525" cy="50292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90356" y="6226654"/>
              <a:ext cx="404091" cy="215444"/>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noAutofit/>
            </a:bodyPr>
            <a:lstStyle/>
            <a:p>
              <a:pPr algn="ctr"/>
              <a:r>
                <a:rPr lang="en-US" sz="800" b="1" dirty="0" smtClean="0">
                  <a:latin typeface="Calibri" pitchFamily="34" charset="0"/>
                  <a:cs typeface="Calibri" pitchFamily="34" charset="0"/>
                </a:rPr>
                <a:t>TESI</a:t>
              </a:r>
              <a:endParaRPr lang="en-US" sz="800" b="1" dirty="0">
                <a:latin typeface="Calibri" pitchFamily="34" charset="0"/>
                <a:cs typeface="Calibri" pitchFamily="34" charset="0"/>
              </a:endParaRPr>
            </a:p>
          </p:txBody>
        </p:sp>
      </p:grpSp>
      <p:grpSp>
        <p:nvGrpSpPr>
          <p:cNvPr id="17" name="Group 25"/>
          <p:cNvGrpSpPr/>
          <p:nvPr/>
        </p:nvGrpSpPr>
        <p:grpSpPr>
          <a:xfrm>
            <a:off x="3886200" y="1219200"/>
            <a:ext cx="457200" cy="4953000"/>
            <a:chOff x="3728620" y="1230523"/>
            <a:chExt cx="484910" cy="5207864"/>
          </a:xfrm>
        </p:grpSpPr>
        <p:cxnSp>
          <p:nvCxnSpPr>
            <p:cNvPr id="18" name="Straight Connector 17"/>
            <p:cNvCxnSpPr/>
            <p:nvPr/>
          </p:nvCxnSpPr>
          <p:spPr>
            <a:xfrm>
              <a:off x="3914775" y="1230523"/>
              <a:ext cx="9525" cy="50292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28620" y="6222943"/>
              <a:ext cx="484910" cy="215444"/>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noAutofit/>
            </a:bodyPr>
            <a:lstStyle/>
            <a:p>
              <a:pPr algn="ctr"/>
              <a:r>
                <a:rPr lang="en-US" sz="800" b="1" dirty="0" smtClean="0">
                  <a:latin typeface="Calibri" pitchFamily="34" charset="0"/>
                  <a:cs typeface="Calibri" pitchFamily="34" charset="0"/>
                </a:rPr>
                <a:t>GTA</a:t>
              </a:r>
              <a:endParaRPr lang="en-US" sz="800" b="1" dirty="0">
                <a:latin typeface="Calibri" pitchFamily="34" charset="0"/>
                <a:cs typeface="Calibri" pitchFamily="34" charset="0"/>
              </a:endParaRPr>
            </a:p>
          </p:txBody>
        </p:sp>
      </p:grpSp>
      <p:grpSp>
        <p:nvGrpSpPr>
          <p:cNvPr id="20" name="Group 14"/>
          <p:cNvGrpSpPr/>
          <p:nvPr/>
        </p:nvGrpSpPr>
        <p:grpSpPr>
          <a:xfrm>
            <a:off x="1447800" y="1219200"/>
            <a:ext cx="548640" cy="4953000"/>
            <a:chOff x="3293852" y="1230523"/>
            <a:chExt cx="548640" cy="5179011"/>
          </a:xfrm>
        </p:grpSpPr>
        <p:cxnSp>
          <p:nvCxnSpPr>
            <p:cNvPr id="21" name="Straight Connector 20"/>
            <p:cNvCxnSpPr/>
            <p:nvPr/>
          </p:nvCxnSpPr>
          <p:spPr>
            <a:xfrm>
              <a:off x="3558219" y="1230523"/>
              <a:ext cx="9525" cy="50292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93852" y="6226654"/>
              <a:ext cx="548640" cy="18288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noAutofit/>
            </a:bodyPr>
            <a:lstStyle/>
            <a:p>
              <a:pPr algn="ctr"/>
              <a:r>
                <a:rPr lang="en-US" sz="800" b="1" dirty="0" smtClean="0"/>
                <a:t>9/11</a:t>
              </a:r>
              <a:endParaRPr lang="en-US" sz="800" b="1" dirty="0"/>
            </a:p>
          </p:txBody>
        </p:sp>
      </p:grpSp>
      <p:cxnSp>
        <p:nvCxnSpPr>
          <p:cNvPr id="24" name="Straight Arrow Connector 23"/>
          <p:cNvCxnSpPr/>
          <p:nvPr/>
        </p:nvCxnSpPr>
        <p:spPr>
          <a:xfrm flipV="1">
            <a:off x="2438400" y="5257800"/>
            <a:ext cx="152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 y="6324600"/>
            <a:ext cx="3594189" cy="307777"/>
          </a:xfrm>
          <a:prstGeom prst="rect">
            <a:avLst/>
          </a:prstGeom>
          <a:noFill/>
        </p:spPr>
        <p:txBody>
          <a:bodyPr wrap="none" rtlCol="0">
            <a:spAutoFit/>
          </a:bodyPr>
          <a:lstStyle/>
          <a:p>
            <a:r>
              <a:rPr lang="en-US" sz="1400" dirty="0" smtClean="0"/>
              <a:t>Here’s where it started getting expensive…</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76200"/>
            <a:ext cx="8229600" cy="1143000"/>
          </a:xfrm>
        </p:spPr>
        <p:txBody>
          <a:bodyPr>
            <a:noAutofit/>
          </a:bodyPr>
          <a:lstStyle/>
          <a:p>
            <a:pPr algn="r">
              <a:defRPr/>
            </a:pP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Actual Proposed Cuts under Sequestration</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12"/>
          <p:cNvSpPr/>
          <p:nvPr/>
        </p:nvSpPr>
        <p:spPr>
          <a:xfrm>
            <a:off x="228600" y="3317081"/>
            <a:ext cx="8915400" cy="3693319"/>
          </a:xfrm>
          <a:prstGeom prst="rect">
            <a:avLst/>
          </a:prstGeom>
        </p:spPr>
        <p:txBody>
          <a:bodyPr wrap="square">
            <a:spAutoFit/>
          </a:bodyPr>
          <a:lstStyle/>
          <a:p>
            <a:pPr algn="ctr"/>
            <a:r>
              <a:rPr lang="en-US" sz="2400" b="1" dirty="0" smtClean="0">
                <a:solidFill>
                  <a:srgbClr val="C00000"/>
                </a:solidFill>
              </a:rPr>
              <a:t>What’s Wrong with the Army’s Plan? </a:t>
            </a:r>
          </a:p>
          <a:p>
            <a:endParaRPr lang="en-US" sz="1800" b="1" dirty="0" smtClean="0"/>
          </a:p>
          <a:p>
            <a:r>
              <a:rPr lang="en-US" sz="1800" b="1" dirty="0" smtClean="0"/>
              <a:t>According to General </a:t>
            </a:r>
            <a:r>
              <a:rPr lang="en-US" sz="1800" b="1" dirty="0" err="1" smtClean="0"/>
              <a:t>Odierno’s</a:t>
            </a:r>
            <a:r>
              <a:rPr lang="en-US" sz="1800" b="1" dirty="0" smtClean="0"/>
              <a:t>, his plan will:</a:t>
            </a:r>
          </a:p>
          <a:p>
            <a:endParaRPr lang="en-US" sz="800" b="1" dirty="0" smtClean="0"/>
          </a:p>
          <a:p>
            <a:pPr>
              <a:buFont typeface="Arial" pitchFamily="34" charset="0"/>
              <a:buChar char="•"/>
            </a:pPr>
            <a:r>
              <a:rPr lang="en-US" sz="1800" b="1" dirty="0" smtClean="0"/>
              <a:t>  Degrade readiness</a:t>
            </a:r>
          </a:p>
          <a:p>
            <a:pPr>
              <a:buFont typeface="Arial" pitchFamily="34" charset="0"/>
              <a:buChar char="•"/>
            </a:pPr>
            <a:r>
              <a:rPr lang="en-US" sz="1800" b="1" dirty="0" smtClean="0"/>
              <a:t>  Create extensive modernization program shortfalls</a:t>
            </a:r>
          </a:p>
          <a:p>
            <a:pPr>
              <a:buFont typeface="Arial" pitchFamily="34" charset="0"/>
              <a:buChar char="•"/>
            </a:pPr>
            <a:r>
              <a:rPr lang="en-US" sz="1800" b="1" dirty="0" smtClean="0"/>
              <a:t>  Add significant risk for the Army to conduct even one sustained major  </a:t>
            </a:r>
          </a:p>
          <a:p>
            <a:r>
              <a:rPr lang="en-US" sz="1800" b="1" dirty="0" smtClean="0"/>
              <a:t>   combat operation</a:t>
            </a:r>
          </a:p>
          <a:p>
            <a:pPr>
              <a:buFont typeface="Arial" pitchFamily="34" charset="0"/>
              <a:buChar char="•"/>
            </a:pPr>
            <a:r>
              <a:rPr lang="en-US" sz="1800" b="1" dirty="0" smtClean="0"/>
              <a:t>  Limit training</a:t>
            </a:r>
          </a:p>
          <a:p>
            <a:pPr>
              <a:buFont typeface="Arial" pitchFamily="34" charset="0"/>
              <a:buChar char="•"/>
            </a:pPr>
            <a:r>
              <a:rPr lang="en-US" sz="1800" b="1" dirty="0" smtClean="0"/>
              <a:t>  Separate large numbers of high quality experienced, combat Veterans</a:t>
            </a:r>
          </a:p>
          <a:p>
            <a:pPr>
              <a:buFont typeface="Arial" pitchFamily="34" charset="0"/>
              <a:buChar char="•"/>
            </a:pPr>
            <a:endParaRPr lang="en-US" sz="1600" b="1" dirty="0" smtClean="0"/>
          </a:p>
          <a:p>
            <a:pPr>
              <a:buFont typeface="Arial" pitchFamily="34" charset="0"/>
              <a:buChar char="•"/>
            </a:pPr>
            <a:endParaRPr lang="en-US" sz="1400" b="1" dirty="0" smtClean="0"/>
          </a:p>
          <a:p>
            <a:r>
              <a:rPr lang="en-US" sz="1400" b="1" dirty="0" smtClean="0"/>
              <a:t> </a:t>
            </a:r>
            <a:endParaRPr lang="en-US" sz="1400" dirty="0" smtClean="0"/>
          </a:p>
          <a:p>
            <a:endParaRPr lang="en-US" sz="1400" dirty="0" smtClean="0"/>
          </a:p>
        </p:txBody>
      </p:sp>
      <p:sp>
        <p:nvSpPr>
          <p:cNvPr id="4" name="Rectangle 3"/>
          <p:cNvSpPr/>
          <p:nvPr/>
        </p:nvSpPr>
        <p:spPr>
          <a:xfrm>
            <a:off x="304800" y="6258580"/>
            <a:ext cx="8534400" cy="523220"/>
          </a:xfrm>
          <a:prstGeom prst="rect">
            <a:avLst/>
          </a:prstGeom>
        </p:spPr>
        <p:txBody>
          <a:bodyPr wrap="square">
            <a:spAutoFit/>
          </a:bodyPr>
          <a:lstStyle/>
          <a:p>
            <a:pPr lvl="0" algn="ctr" fontAlgn="auto">
              <a:spcAft>
                <a:spcPts val="0"/>
              </a:spcAft>
              <a:defRPr/>
            </a:pPr>
            <a:r>
              <a:rPr lang="en-US" sz="2800" b="1" dirty="0" smtClean="0">
                <a:ln w="6350">
                  <a:noFill/>
                </a:ln>
                <a:solidFill>
                  <a:srgbClr val="003399"/>
                </a:solidFill>
                <a:effectLst>
                  <a:outerShdw blurRad="38100" dist="38100" dir="2700000" algn="tl">
                    <a:srgbClr val="C0C0C0"/>
                  </a:outerShdw>
                </a:effectLst>
              </a:rPr>
              <a:t>A Bad Plan for the Nation</a:t>
            </a:r>
          </a:p>
        </p:txBody>
      </p:sp>
      <p:sp>
        <p:nvSpPr>
          <p:cNvPr id="10" name="TextBox 9"/>
          <p:cNvSpPr txBox="1"/>
          <p:nvPr/>
        </p:nvSpPr>
        <p:spPr>
          <a:xfrm>
            <a:off x="1600200" y="1752600"/>
            <a:ext cx="5257800" cy="1107996"/>
          </a:xfrm>
          <a:prstGeom prst="rect">
            <a:avLst/>
          </a:prstGeom>
          <a:noFill/>
        </p:spPr>
        <p:txBody>
          <a:bodyPr wrap="square" rtlCol="0">
            <a:spAutoFit/>
          </a:bodyPr>
          <a:lstStyle/>
          <a:p>
            <a:endParaRPr lang="en-US" sz="2200" b="1" dirty="0" smtClean="0"/>
          </a:p>
          <a:p>
            <a:pPr algn="ctr"/>
            <a:r>
              <a:rPr lang="en-US" sz="2200" b="1" dirty="0" smtClean="0"/>
              <a:t>Active Army – 420,000</a:t>
            </a:r>
          </a:p>
          <a:p>
            <a:pPr algn="ctr"/>
            <a:r>
              <a:rPr lang="en-US" sz="2200" b="1" dirty="0" smtClean="0"/>
              <a:t>ARNG – 315,000</a:t>
            </a:r>
          </a:p>
        </p:txBody>
      </p:sp>
      <p:sp>
        <p:nvSpPr>
          <p:cNvPr id="11" name="TextBox 10"/>
          <p:cNvSpPr txBox="1"/>
          <p:nvPr/>
        </p:nvSpPr>
        <p:spPr>
          <a:xfrm>
            <a:off x="1752600" y="1295400"/>
            <a:ext cx="5486400" cy="584775"/>
          </a:xfrm>
          <a:prstGeom prst="rect">
            <a:avLst/>
          </a:prstGeom>
          <a:noFill/>
        </p:spPr>
        <p:txBody>
          <a:bodyPr wrap="square" rtlCol="0">
            <a:spAutoFit/>
          </a:bodyPr>
          <a:lstStyle/>
          <a:p>
            <a:r>
              <a:rPr lang="en-US" sz="3200" b="1" dirty="0" smtClean="0">
                <a:solidFill>
                  <a:srgbClr val="003399"/>
                </a:solidFill>
              </a:rPr>
              <a:t>Army’s End Strength Plan </a:t>
            </a:r>
            <a:endParaRPr lang="en-US" dirty="0">
              <a:solidFill>
                <a:srgbClr val="0033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10" name="Picture 18" descr="http://www.msc.navy.mil/sealift/2009/June/images/kiowawarrior.jpg"/>
          <p:cNvPicPr>
            <a:picLocks noChangeAspect="1" noChangeArrowheads="1"/>
          </p:cNvPicPr>
          <p:nvPr/>
        </p:nvPicPr>
        <p:blipFill>
          <a:blip r:embed="rId3" cstate="print"/>
          <a:srcRect/>
          <a:stretch>
            <a:fillRect/>
          </a:stretch>
        </p:blipFill>
        <p:spPr bwMode="auto">
          <a:xfrm>
            <a:off x="4419600" y="1752600"/>
            <a:ext cx="2388772" cy="1828799"/>
          </a:xfrm>
          <a:prstGeom prst="rect">
            <a:avLst/>
          </a:prstGeom>
          <a:noFill/>
        </p:spPr>
      </p:pic>
      <p:pic>
        <p:nvPicPr>
          <p:cNvPr id="85004" name="Picture 12"/>
          <p:cNvPicPr>
            <a:picLocks noChangeAspect="1" noChangeArrowheads="1"/>
          </p:cNvPicPr>
          <p:nvPr/>
        </p:nvPicPr>
        <p:blipFill>
          <a:blip r:embed="rId4" cstate="print"/>
          <a:srcRect/>
          <a:stretch>
            <a:fillRect/>
          </a:stretch>
        </p:blipFill>
        <p:spPr bwMode="auto">
          <a:xfrm>
            <a:off x="2743200" y="1524000"/>
            <a:ext cx="1752600" cy="1712769"/>
          </a:xfrm>
          <a:prstGeom prst="rect">
            <a:avLst/>
          </a:prstGeom>
          <a:noFill/>
          <a:ln w="9525">
            <a:noFill/>
            <a:miter lim="800000"/>
            <a:headEnd/>
            <a:tailEnd/>
          </a:ln>
        </p:spPr>
      </p:pic>
      <p:sp>
        <p:nvSpPr>
          <p:cNvPr id="7" name="Title 1"/>
          <p:cNvSpPr>
            <a:spLocks noGrp="1"/>
          </p:cNvSpPr>
          <p:nvPr>
            <p:ph type="title"/>
          </p:nvPr>
        </p:nvSpPr>
        <p:spPr>
          <a:xfrm>
            <a:off x="685800" y="-76200"/>
            <a:ext cx="8229600" cy="1143000"/>
          </a:xfrm>
        </p:spPr>
        <p:txBody>
          <a:bodyPr>
            <a:noAutofit/>
          </a:bodyPr>
          <a:lstStyle/>
          <a:p>
            <a:pPr algn="r">
              <a:defRPr/>
            </a:pP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Army Aviation Plans Guts Guard</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12"/>
          <p:cNvSpPr/>
          <p:nvPr/>
        </p:nvSpPr>
        <p:spPr>
          <a:xfrm>
            <a:off x="0" y="3581400"/>
            <a:ext cx="9144000" cy="4093428"/>
          </a:xfrm>
          <a:prstGeom prst="rect">
            <a:avLst/>
          </a:prstGeom>
        </p:spPr>
        <p:txBody>
          <a:bodyPr wrap="square">
            <a:spAutoFit/>
          </a:bodyPr>
          <a:lstStyle/>
          <a:p>
            <a:r>
              <a:rPr lang="en-US" sz="1400" dirty="0" smtClean="0"/>
              <a:t>		          Loss: 		326 aircraft</a:t>
            </a:r>
          </a:p>
          <a:p>
            <a:r>
              <a:rPr lang="en-US" sz="1400" dirty="0" smtClean="0"/>
              <a:t>		          Proposed Replacement: 	111 older UH-60L models </a:t>
            </a:r>
          </a:p>
          <a:p>
            <a:r>
              <a:rPr lang="en-US" sz="1400" b="1" dirty="0" smtClean="0"/>
              <a:t>		          Total loss: 		215 aircraft</a:t>
            </a:r>
          </a:p>
          <a:p>
            <a:endParaRPr lang="en-US" sz="800" b="1" dirty="0" smtClean="0">
              <a:solidFill>
                <a:srgbClr val="C00000"/>
              </a:solidFill>
            </a:endParaRPr>
          </a:p>
          <a:p>
            <a:pPr algn="ctr"/>
            <a:r>
              <a:rPr lang="en-US" sz="2400" b="1" dirty="0" smtClean="0">
                <a:solidFill>
                  <a:srgbClr val="C00000"/>
                </a:solidFill>
              </a:rPr>
              <a:t>What This Means:</a:t>
            </a:r>
            <a:endParaRPr lang="en-US" sz="1800" b="1" dirty="0" smtClean="0"/>
          </a:p>
          <a:p>
            <a:pPr>
              <a:buFont typeface="Arial" pitchFamily="34" charset="0"/>
              <a:buChar char="•"/>
            </a:pPr>
            <a:r>
              <a:rPr lang="en-US" sz="1600" dirty="0" smtClean="0"/>
              <a:t>  Apaches will go to Active Duty Combat Aviation Brigades, and all other ARNG aircraft will go to </a:t>
            </a:r>
          </a:p>
          <a:p>
            <a:r>
              <a:rPr lang="en-US" sz="1600" dirty="0" smtClean="0"/>
              <a:t>   Active Duty training schools at Fort Rucker</a:t>
            </a:r>
          </a:p>
          <a:p>
            <a:pPr>
              <a:buFont typeface="Arial" pitchFamily="34" charset="0"/>
              <a:buChar char="•"/>
            </a:pPr>
            <a:r>
              <a:rPr lang="en-US" sz="1600" dirty="0" smtClean="0"/>
              <a:t>  Loss of attack and recon capabilities in the Guard with </a:t>
            </a:r>
            <a:r>
              <a:rPr lang="en-US" sz="1600" u="sng" dirty="0" smtClean="0"/>
              <a:t>no bridging strategy to future aircraft</a:t>
            </a:r>
          </a:p>
          <a:p>
            <a:pPr>
              <a:buFont typeface="Arial" pitchFamily="34" charset="0"/>
              <a:buChar char="•"/>
            </a:pPr>
            <a:r>
              <a:rPr lang="en-US" sz="1600" dirty="0" smtClean="0"/>
              <a:t>  Same path as the ANG – inability to augment Army as a true reserve</a:t>
            </a:r>
          </a:p>
          <a:p>
            <a:pPr>
              <a:buFont typeface="Arial" pitchFamily="34" charset="0"/>
              <a:buChar char="•"/>
            </a:pPr>
            <a:r>
              <a:rPr lang="en-US" sz="1600" dirty="0" smtClean="0"/>
              <a:t>  Hinders SAR capabilities in DSCA/FLIR</a:t>
            </a:r>
          </a:p>
          <a:p>
            <a:pPr>
              <a:buFont typeface="Arial" pitchFamily="34" charset="0"/>
              <a:buChar char="•"/>
            </a:pPr>
            <a:endParaRPr lang="en-US" sz="1600" dirty="0" smtClean="0"/>
          </a:p>
          <a:p>
            <a:endParaRPr lang="en-US" sz="1600" b="1" dirty="0" smtClean="0"/>
          </a:p>
          <a:p>
            <a:pPr>
              <a:buFont typeface="Arial" pitchFamily="34" charset="0"/>
              <a:buChar char="•"/>
            </a:pPr>
            <a:endParaRPr lang="en-US" sz="1600" b="1" dirty="0" smtClean="0"/>
          </a:p>
          <a:p>
            <a:pPr>
              <a:buFont typeface="Arial" pitchFamily="34" charset="0"/>
              <a:buChar char="•"/>
            </a:pPr>
            <a:endParaRPr lang="en-US" sz="1600" b="1" dirty="0" smtClean="0"/>
          </a:p>
          <a:p>
            <a:pPr>
              <a:buFont typeface="Arial" pitchFamily="34" charset="0"/>
              <a:buChar char="•"/>
            </a:pPr>
            <a:endParaRPr lang="en-US" sz="1400" b="1" dirty="0" smtClean="0"/>
          </a:p>
          <a:p>
            <a:r>
              <a:rPr lang="en-US" sz="1400" b="1" dirty="0" smtClean="0"/>
              <a:t> </a:t>
            </a:r>
            <a:endParaRPr lang="en-US" sz="1400" dirty="0" smtClean="0"/>
          </a:p>
          <a:p>
            <a:endParaRPr lang="en-US" sz="1400" dirty="0" smtClean="0"/>
          </a:p>
        </p:txBody>
      </p:sp>
      <p:pic>
        <p:nvPicPr>
          <p:cNvPr id="84994" name="Picture 2" descr="http://usarmy.vo.llnwd.net/e2/-images/2006/12/11/1281/size0-army.mil-2006-12-13-142838.jpg"/>
          <p:cNvPicPr>
            <a:picLocks noChangeAspect="1" noChangeArrowheads="1"/>
          </p:cNvPicPr>
          <p:nvPr/>
        </p:nvPicPr>
        <p:blipFill>
          <a:blip r:embed="rId5" cstate="print"/>
          <a:srcRect/>
          <a:stretch>
            <a:fillRect/>
          </a:stretch>
        </p:blipFill>
        <p:spPr bwMode="auto">
          <a:xfrm>
            <a:off x="228600" y="1905000"/>
            <a:ext cx="2286000" cy="1057275"/>
          </a:xfrm>
          <a:prstGeom prst="rect">
            <a:avLst/>
          </a:prstGeom>
          <a:noFill/>
        </p:spPr>
      </p:pic>
      <p:sp>
        <p:nvSpPr>
          <p:cNvPr id="12" name="TextBox 11"/>
          <p:cNvSpPr txBox="1"/>
          <p:nvPr/>
        </p:nvSpPr>
        <p:spPr>
          <a:xfrm>
            <a:off x="228600" y="1143000"/>
            <a:ext cx="2133600" cy="400110"/>
          </a:xfrm>
          <a:prstGeom prst="rect">
            <a:avLst/>
          </a:prstGeom>
          <a:noFill/>
        </p:spPr>
        <p:txBody>
          <a:bodyPr wrap="square" rtlCol="0">
            <a:spAutoFit/>
          </a:bodyPr>
          <a:lstStyle/>
          <a:p>
            <a:r>
              <a:rPr lang="en-US" sz="2000" b="1" dirty="0" smtClean="0"/>
              <a:t>UH-72 </a:t>
            </a:r>
            <a:r>
              <a:rPr lang="en-US" sz="2000" b="1" dirty="0" err="1" smtClean="0"/>
              <a:t>Lakotas</a:t>
            </a:r>
            <a:endParaRPr lang="en-US" sz="2000" b="1" dirty="0" smtClean="0"/>
          </a:p>
        </p:txBody>
      </p:sp>
      <p:sp>
        <p:nvSpPr>
          <p:cNvPr id="84996" name="AutoShape 4" descr="data:image/jpeg;base64,/9j/4AAQSkZJRgABAQAAAQABAAD/2wCEAAkGBhQSEBQUEhQWFBQUFRUUFRcYGRwXGBcUFBYYFBUVFRgXHSYgFxolGRQVHzAgIycpLiwsFR4xNTAqNSYrLCkBCQoKDgwOGg8PGiwkHCQsKSwsLCwsKSwsLCwpLCwsLCwsLCwsLCwsKSwsLCksLCwsLCwsKSwsKSksLCksLCwsLP/AABEIALUBFgMBIgACEQEDEQH/xAAcAAAABwEBAAAAAAAAAAAAAAAAAQIEBQYHAwj/xABMEAACAQIDAwcGCwYEBgEFAAABAhEAAwQSIQUxQQYTIlFhcZEHMoGhsdEUI0JSU2KSwdLh8BUXVHKCkxYzQ/GDoqOywuJjNERkc8P/xAAZAQADAQEBAAAAAAAAAAAAAAAAAQIDBAX/xAAqEQACAgEEAgIBAwUBAAAAAAAAAQIREgMhMVETQSJhYjKh8BRCccHRBP/aAAwDAQACEQMRAD8AvFCjoV3HCHRNZU7wKMUYoAjcdyZs3RBUa9Yqn7Y8lamTZJU9mo8OFaKDSg1S4p8lKTRid7Zm0MGeiXKjq6Q8DqPRT3ZvlQvWzF1JjfGh8DWuXLKtvANQW1uRGGv+cgnr4+I1qcWv0svJP9SI7ZflJw12AzZT1N0fbVmw+0LdwSrA1mu1/JI4k2Hn6re8VVb2z8ZgjuuWwOI1X3eNGclyh4RfDN7ihFY1svyoYm1AcLcH2T7quGy/KvhrkC7mtHtGniNKpaiZD05IumWiiuGC2rZvCbVxXHYQadxVkHOKEUuKKKACiofldihbwd0lA8oywY3lG11B6qmgtVrygWrnwRntuFChsylQwaVMecDG47vndlZ6j+LLgvkifwxlEI3FVI7ioIpdcNl4FrVlLbubjIoUuRExpukwOynJFWQIoUqKKKACoUdCgAqFHQigAqFCjoAKhQoUAChQoUAChQoUAChQoUAHFCKjzyhw38Ra+2vvpJ5TYX+Is/bHvpWVTJKKOoo8q8J/E2ftikHlhg/4m19qlaDFkzR1Bnlrgv4m14/lSTy6wP8AE2/E+6jJBiyfo5qunygYD+JTwb8NJPlEwA/+5Xwb8NGS7DF9FlpNywrCGAPfVa/eTgP4gfYf8NEfKbs/6f8A5H91GS7Hi+he1/JzhL8nJzbH5SaercapO1/JDfSTYdbo6j0W9x9VXE+VLAfSse623upJ8quA+kf+2ahqDLTmjIcVsrE4V+ml2yw+Vqvgw0PjUvsryj42zA5wXVHBxP8AzCDWmW/KZgXQkXhIBORugSBvjN0SYmBOvZXLad2xeVXGHw7pdwrYhTcS2WXLe5uGIkahlPnCCDvrJtR4Zok5coh9l+WG00DEWWtn5ydNfDQ+o1cNl8p8LiP8m/bY/NzZW+y0H1Vm37Hw15ZFm2CRM22ZQIWTGVih79R6KiNqcjQFzWrgJ6RCMQTCkBmzaBRJGp3zpuNNa3YnpJ8G527ikgAgk7gDv7uuqPywx7s7ooNy3BgKylBlGoYZgM0yNZ6qyRMa6SCWkab4iOG+u2B2u6MSGIDDK2U5SV6gYMekHuonPJUOMMXZsvk5x9+/hrj32LxeZbcwWCqBKsRv6UkSToatGm4EE7/QePqrD+S3K1rIbncQ6zBUiXIgiUKEFSDlG8flZL/Km09y4xu3OeISTAW3zbJLKCBm35dDpvkAin5aRL0rdmllabXr8XLafPFw/YCn/wAqoGK8oIgZcUpICk6q2u8wMgJPYZEjeadbL29cxXT564pSxnRsiJ8YVcuOkGU6Lb045t4NPzIXhZfIooqqcnOWFzEYV7vN53VwhRATvK7imYCJ1B11ndUmdsYj+Cuf3EHtitFNMhwaJiKKKiP2rif4JvTetfiov2li/wCD8b9v7jVWTRMUKhvh+N/hLfpxC/ctF8Mx38NYHffP3W6LCiaoVCfCMf8AQ4Ud964fZboZ9ofMwg/run/wpWFE3QqCjaP/AOGP7p+4UOa2j9JhB/RdP3iiwonaFQPwXaP8RhR3WXPtei+AbQ/i7A7sOfvuUWFE/FCoD9lY/wDjbY7sOPvehRYV9jT92GA+jb+4/vofuwwH0Tf3H99WqhSxXRWT7Kt+7HAfRN/cf30P3Y4D6Jv7j++rTQoxXQZPsq48mWA+ib+5c/FR/uzwH0J/uXPxVaKFGK6DJ9lY/dpgPoT/AHLn4qMeTXAfQH+5c/HVmmhNFLoMn2Vv92+z/oP+pd/HQHk22f8AQf8AUu/jqyTRzRS6Fk+yBtcgcAu7C2z/ADFm/wC5jTy1yYwi+bhbA/4SH2ipGaOadILZwtbNsr5tm0vdbQewVwx3JzDXo5yyhjcQMpG871jiSafTRg0VYW0QtjkLg1Ec2xHCbt3TuhxFQ3KXkFhrds3bNlyfNu9N7h5kiGbK7NmC+dA1gaVdlNdQTByxmjSd08JjWJqXFNFKTTMhwnkpvvZS7beziEu5Xgs9pgCcxy71kxB+6NGW0+Raq+IZUe3kHxSIrXUBF25YuC5ccnKc1q4V3ggDUTVx2guLwGY4e7YTDhpuW4m6bptZm5staCyyqGgECZ7qi8ftzEWkVrtvE2zdKqZFpC8uzlTLb81xzqNC2saVzujeNlRscgMZflrdhmbRj07KiGLBTBYHUo3V5u7UU12pyfxuFKJfV0BiArK8Bmy/IYicxgAnWatx8oeMwpUpac2tEIxC24LEnQPaykQSYJJ3meFWbk5h8Rise+I2hhGttaXLhwwBt2t0lDEO51OYknURuJFJJibaKxiuQmOwrFks2MWo4NLNp9VmUj0E1xt8q7Fq/ZOK2d8Ha2zElQSJykKVS5ABDQdCa2K5UHtzDo93Cq6qytcughgCDOHuHj3VrjXBllfIy2fy5wF0dC/bQnXK/wAUZO+c0Ampy3dVhKkMDuIII8RVW2r5L8HdkqhtN1oYH2d3qqsXvJxjcKc2DxBjqkofSBIPpFO5L0Kk/ZqVCKyy3y32lhNMVY5xRvbLB+0kj1Cp7ZflXwtzS5mtHt1HiPvozQYMulCmuD2tauibdxWHYad1RImhRkUIoEFRUdFQAKFChQAKFChQAKFJmjpFB0JopoTQAdCimhNAB0JopoUAHNCaKhTEHNHRUYFAApQoAUSPLFeoKd/ziw3bx5h/QNIdBYm/kts8TlUmOuO6qbyj8ot3CLmFpXzOAAZUrKZgD16g8OMcKumKw5a26iJZSBO6T16H2GqNtfYC4i5zd5Q3NvmIDHKWAy6kAEjpHq3jurObd7GkFGtyCwfKnFYi4OdCW7FzpO5YvIUaBSTAJgKGA0BMGpDbFiw2HuBL4DHIR02eCHBkanWJ17ah9vOQ6oir0AqwFVh81QAQY47uuo25euaggTuIyqPQRFVD/wA7mrsp6ijsRm0kuvIzPcVNxYlgAeInzd28dtXPZ3lE2olu5eawuJsoVW44HRtnLnEmy0L0XEkiBABgiqtcts+kmTuE/dTX9nM9lrq/IIS5HnBW0Vj1rrlnt6t1z0XDghTT5NT5M+UpsZiGstYyBg7I6tIULaL5XBHSJKtqI3jTSTO7YvgXMASfOvQP6sPcA/5mUf1Cs15BYF7T/CmK838dbCglnzGyyZiiocq9PziQND31PYrbvwtdnC0s3beJRGlbgQXLbIILZYOihjlJI7qzy9DxNDNJNHafMoIBEzoYnQkawSOHXREVZmc7tlW84A1AbU5CYW/q1sBusaHxGtWGhRyHBmmM8lb2zmwt50Pf94g+2mq4/auD84c8o9J9UH1GtWpD2wd4BqcV6Kyfsz7AeVlZy4i21tuOn6Pqq1bO5W4e8OhcB9NLx/JixeEOgPeAareM8k9hjNu41o/V/wB6Pkg+LLql9W3EGlVR7HITGWv8vH6dToW++pjA7LxyefirLDsst99ynb6E0uywUVcLVtx5zg9yx/5V2piDoUVCgApoUVCgA6OioCgA6FIuXAvnEDvMe2m7bVtAxziT1BgT4DWgB3R0xG2LZMAsx+qjnf8A00oY8nzbV09pCr6emwNAx5QpoL107raj+a59yqfbSDz+stZQa6hWc9/SZRQBICmW1tqCwkxmYmFHv8R40yxu1Et/5mMCcOitsE92YNUYmPt4i9bFq695VYBmcRqSJyjKoiI3ColLYqMTjd5W4udLdtR2g7vSaa/4txSuXHNsSqqQACIQsQYBkee3qptymxy3L+MvMejZN0W7Y0kWyiqB1Sbi68AjcYimbPv3btu9eUBOYCtmBOuZoy6nXifRWWRrijQcJ5QMS+cZLeZRMZG13/W6xUlfOWybhMtcJJ7ydY7gSe9h1VQOT+2ma67unnhUlQSJLhQSpPbqQdI3Vb+ULn4NbRTlZlmTpla5oJ+36qpN02/5Ymlsir2nPPc4yOfjMx6J3BeiBpwJobZvNcvNcVGGYzGUwNI031D3cXdtObbMVKMVPS1kGJJmuN3atwmRdcDhBI9jV2Q1Kp0ZON7EkLLABgGDBt2UiOIINSXJbBEYhhcHxd5HVgwIzAnLBkcQ5176rS7RunzXvEcekx148at2zQVt9K4HJRb+UGXXLluZHBPRJgDtlqWprN02hKGzRV8Vj7mDuXLSHpq1y2XDMDlHRgqDBBGuokHuEDBcucRaNiApXD3eeRDJGYrlI1M5SpIgHSZEUOXdjLi3O8tDT1yq9L0iG/qquKa5p7SaNY7xRfdn+V7EWrYTmbLgFjJzg9N2c7mjexG7dU9sXywpcuKmIs80GIGdWzKs8WUgEDtBPdWT2Gkxu7a68zDMDoRmB71kH1immJxR6TDA7iD3GfZR5ajdl4C0+GssbdslrVpj0F1LW1JO7tqRscnrZE5cp0iGZYHE9Fhr1CnKSirZMY26F5D1GiyHqNZrjuXlxBCM6XQzBlW47ogUkDpXGOcmJ0AEddT/ACN21isYtwtiShQWyPi0acxcGcw+oOPE1j5jXwlrynqNFkPUfCmp+Gruu4e5/PbdD/02ikLtLHKelh7Nwf8Ax3Sh8LgNLzj8A8KHqNA2z1GmP+J76znwOIAmJRku+nKGBjtE1zHLq2PPw+Mt6wS2GuEdfyQaXn+g8K7JE2z1HwpOQ9VQ+J8pOEAXLeQSRmzpcUhYJ3FRBkDf1132Hy4sX7CO97Do7TmTnVBUgkR0iDuAO7jR530Pwrskch6jQpxh8etwSjK461IYeINCl/UfQ/B9jShQoV1nKCuV/CK/nCR1S0eAMV2CcKEUANRsu19Fb+wp9opxbthfNAHcI9lLijigAqBHVSoowKQEBi9hXnJLYu4qz5qKFMfzD3V1w3JbDiMyG4QIzXGLk9+Yx7uFTZWgopUirYwtcnMON1m2NZ80b6re3Ld3D4hLjhMpX/TB+S0ayBqFZPA91XdSKq/lEwJazbuh2AtMVZBqrC6AM3epUR2MRxrGc41yawjLooW1rpF17toZ0cliIkSwhgw4qR7KreO2s4Q2QotWycxReJPE9nurrjMYyP0T6RTPHYu5dIzMWA3SI+81BZYOTG0VZ7VojVmtp6SQo3d9X3lHsP4Q3RMEFGU7gkMSDI1MDUARw4Vn/IXYFxsXh7r2ri21uJcFyITotO8jWSABFadtXO4ZbbBWCmDvGYjozHDThvptuhLkb4bPbQBmsZhMvzIzt/NckFiN01HY3k6l4sxcE5pPRhSxC6yH6v1vo8Fs29bZj0r4ad5QZem2TiI6ABJ6z2Vy5RYq/YtlgkdAkbzLEhVWdwMtO/WNKnJ+iqQwdbWBxCc22qkXGICaTuYLHSIAJ1/2mtpIvOtfuXWdzq0gANAAjowAIA3dVZrcw1y/z7t0GtWxcaelPxiJAM9bgyd0Vx2QLjOlvN/mMFAkxJMCeG/jWkVfLM2lzRJctirJhLyzFyyU167Dm1r/AEhKqhfWrVyoslcLYtHLzlu7ebKGBIS6lgqYHAlGPpNVXmzvAq9W1LcnT/SKFzqFdUczrvMk9531wE06wGFNy4iKYZ2VATuBYgSewTPorOy6Nm8ly30Tmr8kQDaly2VOCgbliQdOvsrQ79wAFR1H2VV9ihQ2hkwBI09PZViwyy+vprnnJy5NlFR4MS2vySvHEPkGYFzDd+snqq+eT3ZD2LdxXGpyeABAE+n2dtSeI2A/OFgdCSY6taltnqyiCBRlForFpiiholtmu5udlILmN1ZbF7nCjQaUC1BWpWM43LZNxGOoUsTpPyGA37uPjUdyX2HzWGVWVCZc7h5pY5Ru6oqTu3oPac3/AGnT9ddDZ9+bSxrI31aaoinZ1WwaFK5w0KWxW5HgUWYVH3xdsKDdhc3m5iFB4wCag7+28p6WbfwKt6eix0r0HqI4lpNlxsmGBHDXWuNp2I1AqvYLlYLRDHNpqZQkejSu9nlKLmZg6gSd4iOOnjUvUXsfjaJi7dgcJqMflAFfKQxMxoBE95NJ+G5j5wjr041B7U2Ity4XFx1JMmCsT1wymPGoet0w8Kbtj5uXK84UjLHm5pAYHqaMs9kzXX/GRG62p/qqj8o9nCxgyJzM15unpmKkkqCR3HSq3Y5O4tkDrbcoRIOZd3dmkUZvmx4o1s8s2+jT7U/fSX5X3Y6KWj3k/c1ZBcwGIQkFXEb9fcac7IsXjiLKtnyNcthhrBUuAZ7ImjN9hijTjytxHzLPr/HTTa/KK/dtNaZbOV4BIMEQQwIl98jqNUnlRhrnwxrVhWOgIS2CdIkwBTX9iY/ebGJ/tXPw1GMTXKRK3OTQkEzJ10YeHCneF5OBXUswUT0SzKRod5B84btDVcNjFqYKXweo23nwK1ftgbIzYW0Ls84QWObeCxkKQd0CBWkafJm7HVrbzslsJbUkFVeHgwr5SyqB5vRzDXcRvptjtq3Mot2iqXHIRrjAtl+SpROJOY6kwI4zUjY2M1u4MpUzuXSYNPvgoDaiCD7KmVehoO/yfRRa0ZyFBDXWNx5PElp1kcNOyKj9obWW0tsNoGa6jECN1q8wgL9ZF3f7ltHlQrFFzFQoAB6gJ1jfx9dUzlLjmZEJfTnZAEaE22JPbqx8ahPcprYk9gckFt4bNiEV7jAEyASoIELPE7ifyqk3Wa1elDGU5lPzSGPXv1FaTc2uiWyIGiDfJ1CjU66nSs2v3Mxns9pJ++tY7kMRir5LZ21zaT21yTGMJgAz1qCRHUSNPyoXLkwOArvhbIkEjQVqo3yRdDJpP5U92Hjxh763SnOZZIUmNSCAZg7pndTC6mViOoke6kTWe3RW5o+z/KwLTT8FHV/m+z4upfDeW9A0thX9F0H2oKx+aO5wipxj0VlLs2O95bbLf6F1e4ofvFdcD5WsMgLPbxBzcYtn/wDoKxdbbncGPcCaXzV2IyvHVlPuqMIdFZyNwXyzYE/JxA/oT7rlSWB8pGAurPwlbZ+bd+Lbv4r66wTDYQlXLTKgaGREniP1vq3bB8k2IxVhby3rVtXL5VYOWhXZJMLGuWRruIqZQglY1OTNps31uIHtsrowlWUhlI6wRoaWBUXyX2F8BwduwXzlMzM24FnYsYB3AEx6+NSXwhYOu7f2Vg6s2Od1oZT1ZvGJHsNcNjEmwkzIEa9hIp0HVripmE743yImBTC3te0iAZwMuh7xvp+heySoVGYjlBYt6PcVSdfR16CjpDCtbDbmYsDIzdJXug3xA3j40PA6J4jhWc7S2btBr7c3gS6FuixwwEyN4MaayYHprS7e2WVFVb2UIIEAbu2d/wCXfTfE4hrohsRc4HouVOnaOuulOjBxZkmNxDYZms3xes3VJzKAoABAIMHfpJ3wdK7Y0B7uS05IIkEiCQdRpw31dcXyKwt12e6zuzQSxdixgR5x36eyl2eR+GViwZgxETPCI49w1q8lROLK/s3Yzi2pDuRJ0BA37z4+2rBguRN1hIuEz1679dNaf2djIojnWgd3rgU9vbfTBYZ2nO0hbakgFnaQqKddWaBu0mY0NYNz9G1R9ozzl9s26pt2QEKl0lmeCpI05wHRVgkzrAUkxBp9Z2HdFm30iZtqREhSrAEFJ1yngY6pqP8A8UX3Vs2IuAOr9MgGEuPIvGd5S58QB1HTLVo2PtxLptBxkL84jWxPxN2yAXtAngBHiK03oz2vghtk8n0vM+cnQTE601fk01hxczZhbbOANCQnS1nsHXWiKLQ6vD21Vts7aJxIsWrDXB0pIGXUW80F26A38Drp1wZ39BiitbN2heTaN2/zQk2ygVjM50VoAGp03xoJ38Dddo+U1nsFEsNbcZCDv0kEgSBrGm73VnO2cTiHu3LtuyMPbRubZmYOFzJIVrgkk82FWVHDhMCt3Me8mSfXVpITbNT/AMVM1xXIcEA6GQO85V11p+uPBVbjCM4DEHeCRJHoJrIMNtDprnJySM0amOwSJ8amsft1jbtpaudBVKMVGWSGPaYUgiNeNFUJFq2ryispe50E84FCwDoQIIkcNw17KY4Tl0z3ukcubid08J99UwJxo1tg8QPH7qQ6LLt9kNwtxMnKpjvgHx4buNV/FtKhQS0QcxkHcejl3DVj1zprTYYqN5O6NaI4sUJDF/CLsQd0R6IjrpFz10k4qlWjOtVdE0c8lOsMdaRpQzAGqjITiWnA8kMHdtpcubRS07qGa2bRJQx5ubOAe+KabG5M4e5fxCXsULVu0YtXCoAvDMwzDM2mgUxr51VK5d1md8miGIPWaLfYbdF52/yLsJhy2FxHwq7IAtoUJygFnbKpLQAs068kHI2zjnvviEZrdlUyjUKznMSCRvgBdPr1QLeKcEFSZBBEamRu0qxciuWVzZ17nUQvYaLdwRlDLqQFfcrcY13RuGi3rkexvNqLahLZKovRUAwABwAHCjN3qZvE1C7K2vbv2UuI0B1DRvgkAlTGkiYPaDSNr7WXDW7l5mJAAyqDvPUB665MHwdWa5M48qK3Vx7dBit9bSqYnOyqilVjeQSojfqOsTqOwFYWMOHBRhZtAg7wVRVKnf1VlG2rpxd7nXZRe6CqA9soLx+MtHMZJT4OMrN9IoEaaWnkNyvBurhnIChA+HboybA0VLuTQXAgH2TNaSi8UujOMlk32X3aVmUb+WdOwzx7qhNoWSLWJyk5igK6aZsoA14g++pu/iUKnpf6eonhO7v3+Nc8VbWL2sr0J6oOhjxHorNbFOmRNi5GLwrbjzBmJ3hYY+r1a8Kqj8kMTeQ3E3s079euY7j+VaLbtKL1oLuNuY7In7j40xwG0lsoVEETPd2VcpSS+JMYpvczq9yC2hAyxvPyh6Ik7t9CtIu8pl+cq+J9lChak63QOEfTILnewUBd/X6NI51eoUoX16qux0KCnh+vXXRAa586Pm+qjFz6tFhR0pttjZ4xFhrRgEjonircGHUe2nAc/No+cPUKVhRnybAxIH+RLAE5YTKWB5vJMwUKfGdr1cti7DWyqzqVUiSAGZmgM9wrMtAA3ncTx0kRcojepttiUUjtpSlZREnSeJpocRUTtDYqXrodnuCMsqr5QQpJykxnymT0QwAkwATNIZF7G2ehwGPV9/whrscVOR5A6xG899ROD8ll25aR+etqXUNlZXBE7gSAeFW3a/JlHwbtaV1dSdUL3CRE5crlo1jVQGHA6kF9gMqWrarczLkGQl8xZR0cwk66gjsiNIinl0Tj2UX91OIVgecsOAQSM7rInUTzekjSaTZ5BYi1qbVlhrmbnc0J8ohDALBZgkHXUCYjSRcGms6evq360z2ltAJbljbXMcmp0EzofQDx4HqoyY3BIzjaGyecXDYa0jNcW3cuncdHY3CNSNwy+zU6VFYvZlxFXnEa2TlOu5gFEQRoZWDpPGtA5MoGxuIuyMttUsJJ1knO57+is/zU/wBqW7XM3MPeyRIa2p0LIxLKU49GHWRuCDrEuycVVmQuhJj9ab6drg7JwzkyLuZcpnQIQOGnENr1du+y4TY9nOVCm6CVIUwSCXVPOEHLDbpjiesQ23G5s82UCc2xVyBmBKwgBLRIlGMH5537qd9E0Q9qzEyR0RvBkElgANN28743egrVIIHEmBO709QpVmyADBVs3RygkMCSMp1EHUjcTVy8n3Iyzir5XEZjzaNmQGATLJmzDUAaRHECZmlqTWnFylwhRVukU/HWjJdVPMhhaVogHKumYj5RALa6maZPaIUMdxLLPaoUn1OvjWrcqeS62tnYi1byMloi/baIuHKemLgHRboFoYBZHydJOV3nJtgRoGcg/WKoCPBV8aqMslY5Ron8X5OMZbts7KhCjNC3A7EfVCzmPZS9m+TfEXravntWw4JCuXDAAxqAhid+/cRWtJDWbLjLBtWzMnWUB69NDXAqJ3r2DWf1+VLJl4Ip/JfkE2FxAvXblu5kR8qqGPTZSknMBuUn0kdVO/JncVdnKYXNzj6sqt5pBTRgdxNL2nyae/fznGOtrcbaMUgAEEBg0TMb1Ok0xu8hubCjDYu5agkkFsy7pBCrlAMjt9VH+QquC3rbCgBcoAEAAwABuAHAUx29hGu2CEIFxSty2ZGlxNVOunjp10a2wFEspaYMSABxaBvPZHp40VpmIEgTxG+OwkGPXUUirM9xF8JK3JUZIKG4AwtG70rWqeeb/wAdPzDGlTPJbA3bmJN5z0EN3paFbt+5CXXtEATbOXMOA0A41a7lgEawY6xmH5Ul1I6o9J/2quSaOpB+dSuccgjNv36zMdfXTae6j06hUYro0v7H1vG3VZWDaquQfywRHrNNlVusUiOofd99ECf9/wDeil0B1IPZQqKxWa+OgxtoD5672I0AXNvTU68dI3GhRihZMnRZj9ClZO/1UYxo4J4z76P4T9VaVjo5x+tKJmj5Xsrq2Ineq+v31zBHzFosdHPnOok0ksewV3Nz6goC79RfA++lYUhvDddHkanHPfVX1++i57rUUWx0jhr10AhjQkdvHvpxz/1V9fvpJvdi+v30WFHJVYDzmO7f2QDoABrGuldFs6eYunEiSPHvNIbHAcF9AJ++jt4zN8jXu/OnQiA5ZbSuIERHZQQScpKzwAJGsaHxqAG0rl/ZmKW8xcWriZWPSYBogSdTrOp4E9QFSXLxstxZGU5AY7y1VDZl27dz4e0hbOTcYLvYBRbymeioEk5jGpHZWqWxg38jS/JtYVMAlwnpXGuOZGpOYoNTvGVFg1KbWVsRbe2SQrCNDqNQQQN0yBScPi3ygG0iR0QoYuoUARBgaRpuG6lnFt8weusXu7OhKlRUE5G3MOt24L+aLbb0ynSH3hiR5kSIOu8VG7VsXcHiywXncluIeW6LMQQS2pgHIHOsacSK0A32IINsEHQ6Egg8CIqj8ubLW1OVCqMiqpJlcyZzkAeSYDAjdHDqq4yZnOKq0Rmx+Rj4q1cxByrzjFLFsZhzl0urEJJgIEW4JJIAUk6Ca0TYvJC3gLZh2uXnVUZjAgAkkJlggGdQSfNHVQ5CbAW1gku3F5t3zsOlm+LuNnQIZMBlCGNCSBO6n74s/MYjtY+6uWeWpLn49GsIqKv2Mr2DDgqQcrAqR0vNIIOmbqJrKeS65buIMNKYXEdQjKBOYN1+aRE9LvjYhi2+j9ZrNOWQu2cbcvCwVXEWrloz0lJuWjbZpEifNeDxU8Na6Ie0zPU9MrmwcU74ixae5c5triIVFxlADNHRg9HUzWjtyEwkyVcnrzye+Ymsv2M0Ymyeq9a3/wD7F0ram2gSf8pP1/VWs79GUK9kGeROG674/wCKY9lIPInDT52IH/FP4asAx5+jt+P/ALUYxx+Zb8f/AGqMpmuMCA/wNhuu8e+6fuApxb5O2EtuiqwziCSc503EZ5gifZ1CJldo/VXx/OlHHT8lPSfzpOUvY8YkBh+SdhSCDcMCNXGoO+YEsDroTGu6jbk1ZG5D/cf8dTnw4/NTxPvpXw8/MTxNGUgxiV9eTtj6M6/Xf1dKub8lrBmBcHdccH0SxHjVjOJ+oniaQcX/APGniaeT/jFhEr45M2d3xw/4j++u9rk9aUEdMgiCGYnTiNTU2m0l+YndJI9dGMYnzFHdNGUgxiMcJgkt6qNYjpEsI/lYkTpviaFPxjV4W1Pcx9kTQqHG92ik0uBARus0tLJPFvGB4ndXMXmPyT2wJjvgabqVz79TTMebGvhpvp0xWhpaui5cY2705QFI3gHMCTvgyFImNJmTpXW9hbzEKHCKsHMFYsTHHUbjJgyNR1alzC6nm+tieb47ySSNNDvPb210tXmAhAQAOCaAcIgQBFFMVoHwRplrrnsVVUadcgsfGu2UfW9dcvh79Z8BSTtF+s+AopjtHbIO310g5e311y/aFw8T4D1URxVw/Kb1eqP12UUwtB3LqjeSPHfQTXg0doPs99dsNacmZYHrO/0T91POeCec0nx9goAbrgTv9u+u1shOBJ7q43NrsdwIHcfdRLjG6z+vRUuylRRfKI1x8QCEcjIsQrN18QOuaPyd4VbSXLt1XS6WKAmVPNwjHon6w3xwq9/DW6z+vRSGxzdZqsnVE4pSsY4nbiAebdb+XXxkgUzPKFfocR4L+KpR8e3WaXgmuXbgUE6+ocSajguyKtbck/8A0+JI4witH/NTnae08Pftql7BYm4iklRkGhIgno3Qde2rvbwqIoA8TvJpntvGC0kL57+peJ08P9q4dTPUlUf9/wDTZJRW5UV5RqyLbSxft27ahUDHLoogADOeAimr7bE/5F77a/jqVGMft9fupYxb9Z9fursjDFUjFuyv4jbLyMli5v1m6pkdW/Tv1rltPEXL1l0OHZAVOpvyZAMdGDm14cd0ias6Yp+3104t4p+311pbJpGBWrbq6kKwIYEaEQQZEaVa72LxK6nEb/muW1kg+YsDUGtSu7RcfKI8abnajiek28nSfldLj9Yt4Vspvoxen9mXftzEj/Wu/aNGNu4k/wCrd9DN91aX+2nPy28fzpQ2ncPyj40/L9B4/szL9t4n6W99p6MbexP0t77TVpnw6584+P5Ufw25849nGYEncOoUeX6H4vszE8oMR9Nc+0a53tv4giOeaOOuvjM1qoxV3TztSAOjvJ3AdHU7vHupPw0nfBmN6jXNBESvEEeIo8v4i8f5GUWtsXwZ5+4N25zw3b5/QqVwXKPEHQZrh/rJ3bhzbDgPbWgM0/JX7C68fma0m2zA9AdvRUSd2ui67x4ih6n4iWnX9xUbm1cUtnnnskW82XMXdel/KbmaNd8R20y/xe30f/Vf8VXbvUGetQ2sR8oaGNKUqD6JSf5F9kd1JTXtDwfZRxyxP0fhdf30KvYQHcifZT3UKPJHr9x+N9/sJCzrrpHE0ZTjLTvnM2/d10dCsjQQbfa32j76S1g/OOnaffQoU7FRz5o9fq/OlKNSOqPWKFCmwO9jDgn09/tp+lgDcKOhSGNcTfMwP1+optQoUhi1t0oLQoUhgK0krQoUgOfNzVm2Tglt2wR5zAEk9usdg1oUKy1XsXDkkMgmqjjHNy4zned3YBuAoUKjRXLKmchZHbXRbI7fGhQroszoUtv9Sa6Lv/M0VCmhM44t9NPaa4W7eY68U/7WEb/528aFCrRmxvYCzEHx/KnDoB1+P5UKFDGgxHb40en1h6euhQqSgM3a3D5R4bqNrjHQsxG/Vm3nWd9ChSthSDt3SNxaP5m9HHspNxjO9jw85uEEcetR4ChQp2FINb7AiGbTd0ifaewUoM0RnaDwnTXQ92mmlChRbCkDMeJJ3b9dwAHqAFChQp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2438400" y="1143000"/>
            <a:ext cx="2362200" cy="400110"/>
          </a:xfrm>
          <a:prstGeom prst="rect">
            <a:avLst/>
          </a:prstGeom>
          <a:noFill/>
        </p:spPr>
        <p:txBody>
          <a:bodyPr wrap="square" rtlCol="0">
            <a:spAutoFit/>
          </a:bodyPr>
          <a:lstStyle/>
          <a:p>
            <a:r>
              <a:rPr lang="en-US" sz="2000" b="1" dirty="0" smtClean="0"/>
              <a:t>AH-64 Apaches</a:t>
            </a:r>
          </a:p>
        </p:txBody>
      </p:sp>
      <p:pic>
        <p:nvPicPr>
          <p:cNvPr id="85006" name="Picture 14" descr="http://states.ng.mil/sites/RI/SiteCollectionImages/C-12trans.gif"/>
          <p:cNvPicPr>
            <a:picLocks noChangeAspect="1" noChangeArrowheads="1"/>
          </p:cNvPicPr>
          <p:nvPr/>
        </p:nvPicPr>
        <p:blipFill>
          <a:blip r:embed="rId6" cstate="print"/>
          <a:srcRect/>
          <a:stretch>
            <a:fillRect/>
          </a:stretch>
        </p:blipFill>
        <p:spPr bwMode="auto">
          <a:xfrm>
            <a:off x="6705600" y="1981200"/>
            <a:ext cx="2438400" cy="930841"/>
          </a:xfrm>
          <a:prstGeom prst="rect">
            <a:avLst/>
          </a:prstGeom>
          <a:noFill/>
        </p:spPr>
      </p:pic>
      <p:sp>
        <p:nvSpPr>
          <p:cNvPr id="19" name="TextBox 18"/>
          <p:cNvSpPr txBox="1"/>
          <p:nvPr/>
        </p:nvSpPr>
        <p:spPr>
          <a:xfrm>
            <a:off x="7467600" y="1143000"/>
            <a:ext cx="1066800" cy="430887"/>
          </a:xfrm>
          <a:prstGeom prst="rect">
            <a:avLst/>
          </a:prstGeom>
          <a:noFill/>
        </p:spPr>
        <p:txBody>
          <a:bodyPr wrap="square" rtlCol="0">
            <a:spAutoFit/>
          </a:bodyPr>
          <a:lstStyle/>
          <a:p>
            <a:r>
              <a:rPr lang="en-US" sz="2200" b="1" dirty="0" smtClean="0"/>
              <a:t>C-12</a:t>
            </a:r>
          </a:p>
        </p:txBody>
      </p:sp>
      <p:sp>
        <p:nvSpPr>
          <p:cNvPr id="20" name="TextBox 19"/>
          <p:cNvSpPr txBox="1"/>
          <p:nvPr/>
        </p:nvSpPr>
        <p:spPr>
          <a:xfrm>
            <a:off x="0" y="2981980"/>
            <a:ext cx="2743200" cy="738664"/>
          </a:xfrm>
          <a:prstGeom prst="rect">
            <a:avLst/>
          </a:prstGeom>
          <a:noFill/>
        </p:spPr>
        <p:txBody>
          <a:bodyPr wrap="square" rtlCol="0">
            <a:spAutoFit/>
          </a:bodyPr>
          <a:lstStyle/>
          <a:p>
            <a:r>
              <a:rPr lang="en-US" sz="1400" b="1" dirty="0" smtClean="0"/>
              <a:t>Army Plan: Cut 1/2 the total fleet ~ 104 aircraft across all states</a:t>
            </a:r>
          </a:p>
        </p:txBody>
      </p:sp>
      <p:sp>
        <p:nvSpPr>
          <p:cNvPr id="21" name="TextBox 20"/>
          <p:cNvSpPr txBox="1"/>
          <p:nvPr/>
        </p:nvSpPr>
        <p:spPr>
          <a:xfrm>
            <a:off x="2743200" y="2981980"/>
            <a:ext cx="4114800" cy="523220"/>
          </a:xfrm>
          <a:prstGeom prst="rect">
            <a:avLst/>
          </a:prstGeom>
          <a:noFill/>
        </p:spPr>
        <p:txBody>
          <a:bodyPr wrap="square" rtlCol="0">
            <a:spAutoFit/>
          </a:bodyPr>
          <a:lstStyle/>
          <a:p>
            <a:r>
              <a:rPr lang="en-US" sz="1400" b="1" dirty="0" smtClean="0"/>
              <a:t>Army Plan: Cut ALL Apaches and </a:t>
            </a:r>
            <a:r>
              <a:rPr lang="en-US" sz="1400" b="1" dirty="0" err="1" smtClean="0"/>
              <a:t>Kiowas</a:t>
            </a:r>
            <a:r>
              <a:rPr lang="en-US" sz="1400" b="1" dirty="0" smtClean="0"/>
              <a:t> in the Guard fleet</a:t>
            </a:r>
          </a:p>
        </p:txBody>
      </p:sp>
      <p:sp>
        <p:nvSpPr>
          <p:cNvPr id="22" name="TextBox 21"/>
          <p:cNvSpPr txBox="1"/>
          <p:nvPr/>
        </p:nvSpPr>
        <p:spPr>
          <a:xfrm>
            <a:off x="6934200" y="2971801"/>
            <a:ext cx="2209800" cy="523220"/>
          </a:xfrm>
          <a:prstGeom prst="rect">
            <a:avLst/>
          </a:prstGeom>
          <a:noFill/>
        </p:spPr>
        <p:txBody>
          <a:bodyPr wrap="square" rtlCol="0">
            <a:spAutoFit/>
          </a:bodyPr>
          <a:lstStyle/>
          <a:p>
            <a:r>
              <a:rPr lang="en-US" sz="1400" b="1" dirty="0" smtClean="0"/>
              <a:t>Army Plan: Reduce inventory by 16</a:t>
            </a:r>
          </a:p>
        </p:txBody>
      </p:sp>
      <p:sp>
        <p:nvSpPr>
          <p:cNvPr id="23" name="Rectangle 22"/>
          <p:cNvSpPr/>
          <p:nvPr/>
        </p:nvSpPr>
        <p:spPr>
          <a:xfrm>
            <a:off x="304800" y="6258580"/>
            <a:ext cx="8534400" cy="646331"/>
          </a:xfrm>
          <a:prstGeom prst="rect">
            <a:avLst/>
          </a:prstGeom>
        </p:spPr>
        <p:txBody>
          <a:bodyPr wrap="square">
            <a:spAutoFit/>
          </a:bodyPr>
          <a:lstStyle/>
          <a:p>
            <a:pPr lvl="0" algn="ctr" fontAlgn="auto">
              <a:spcAft>
                <a:spcPts val="0"/>
              </a:spcAft>
              <a:defRPr/>
            </a:pPr>
            <a:r>
              <a:rPr lang="en-US" sz="1800" b="1" dirty="0" smtClean="0">
                <a:ln w="6350">
                  <a:noFill/>
                </a:ln>
                <a:solidFill>
                  <a:srgbClr val="003399"/>
                </a:solidFill>
                <a:effectLst>
                  <a:outerShdw blurRad="38100" dist="38100" dir="2700000" algn="tl">
                    <a:srgbClr val="C0C0C0"/>
                  </a:outerShdw>
                </a:effectLst>
              </a:rPr>
              <a:t>ARNG Maintains Depth, Strength and Flexibility of Combat Aviation </a:t>
            </a:r>
          </a:p>
          <a:p>
            <a:pPr lvl="0" algn="ctr" fontAlgn="auto">
              <a:spcAft>
                <a:spcPts val="0"/>
              </a:spcAft>
              <a:defRPr/>
            </a:pPr>
            <a:r>
              <a:rPr lang="en-US" sz="1800" b="1" dirty="0" smtClean="0">
                <a:ln w="6350">
                  <a:noFill/>
                </a:ln>
                <a:solidFill>
                  <a:srgbClr val="003399"/>
                </a:solidFill>
                <a:effectLst>
                  <a:outerShdw blurRad="38100" dist="38100" dir="2700000" algn="tl">
                    <a:srgbClr val="C0C0C0"/>
                  </a:outerShdw>
                </a:effectLst>
              </a:rPr>
              <a:t>for Less Cost in Existing Facilities</a:t>
            </a:r>
          </a:p>
        </p:txBody>
      </p:sp>
      <p:sp>
        <p:nvSpPr>
          <p:cNvPr id="26" name="TextBox 25"/>
          <p:cNvSpPr txBox="1"/>
          <p:nvPr/>
        </p:nvSpPr>
        <p:spPr>
          <a:xfrm>
            <a:off x="3810000" y="1143000"/>
            <a:ext cx="3505200" cy="707886"/>
          </a:xfrm>
          <a:prstGeom prst="rect">
            <a:avLst/>
          </a:prstGeom>
          <a:noFill/>
        </p:spPr>
        <p:txBody>
          <a:bodyPr wrap="square" rtlCol="0">
            <a:spAutoFit/>
          </a:bodyPr>
          <a:lstStyle/>
          <a:p>
            <a:pPr algn="ctr"/>
            <a:r>
              <a:rPr lang="en-US" sz="2000" b="1" dirty="0" smtClean="0"/>
              <a:t>OH-58D Kiowa </a:t>
            </a:r>
          </a:p>
          <a:p>
            <a:pPr algn="ctr"/>
            <a:r>
              <a:rPr lang="en-US" sz="2000" b="1" dirty="0" smtClean="0"/>
              <a:t>Warrior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838200" y="152400"/>
            <a:ext cx="8001000" cy="8382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w="6350">
                  <a:noFill/>
                </a:ln>
                <a:solidFill>
                  <a:srgbClr val="C00000"/>
                </a:solidFill>
                <a:effectLst>
                  <a:outerShdw blurRad="38100" dist="38100" dir="2700000" algn="tl">
                    <a:srgbClr val="C0C0C0"/>
                  </a:outerShdw>
                </a:effectLst>
                <a:uLnTx/>
                <a:uFillTx/>
                <a:latin typeface="Arial" charset="0"/>
                <a:ea typeface="+mj-ea"/>
                <a:cs typeface="+mj-cs"/>
              </a:rPr>
              <a:t>Think</a:t>
            </a:r>
            <a:r>
              <a:rPr kumimoji="0" lang="en-US" b="1" i="0" u="none" strike="noStrike" kern="1200" cap="none" spc="0" normalizeH="0" noProof="0" dirty="0" smtClean="0">
                <a:ln w="6350">
                  <a:noFill/>
                </a:ln>
                <a:solidFill>
                  <a:srgbClr val="C00000"/>
                </a:solidFill>
                <a:effectLst>
                  <a:outerShdw blurRad="38100" dist="38100" dir="2700000" algn="tl">
                    <a:srgbClr val="C0C0C0"/>
                  </a:outerShdw>
                </a:effectLst>
                <a:uLnTx/>
                <a:uFillTx/>
                <a:latin typeface="Arial" charset="0"/>
                <a:ea typeface="+mj-ea"/>
                <a:cs typeface="+mj-cs"/>
              </a:rPr>
              <a:t> Tank Experts Agree-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w="6350">
                  <a:noFill/>
                </a:ln>
                <a:solidFill>
                  <a:srgbClr val="C00000"/>
                </a:solidFill>
                <a:effectLst>
                  <a:outerShdw blurRad="38100" dist="38100" dir="2700000" algn="tl">
                    <a:srgbClr val="C0C0C0"/>
                  </a:outerShdw>
                </a:effectLst>
                <a:uLnTx/>
                <a:uFillTx/>
                <a:latin typeface="Arial" charset="0"/>
                <a:ea typeface="+mj-ea"/>
                <a:cs typeface="+mj-cs"/>
              </a:rPr>
              <a:t>National Guard is the Answer</a:t>
            </a:r>
            <a:endParaRPr kumimoji="0" lang="en-US" b="1" i="0" u="none" strike="noStrike" kern="1200" cap="none" spc="0" normalizeH="0" baseline="0" noProof="0" dirty="0" smtClean="0">
              <a:ln w="6350">
                <a:noFill/>
              </a:ln>
              <a:solidFill>
                <a:srgbClr val="C00000"/>
              </a:solidFill>
              <a:effectLst>
                <a:outerShdw blurRad="38100" dist="38100" dir="2700000" algn="tl">
                  <a:srgbClr val="C0C0C0"/>
                </a:outerShdw>
              </a:effectLst>
              <a:uLnTx/>
              <a:uFillTx/>
              <a:latin typeface="Arial" charset="0"/>
              <a:ea typeface="+mj-ea"/>
              <a:cs typeface="+mj-cs"/>
            </a:endParaRPr>
          </a:p>
        </p:txBody>
      </p:sp>
      <p:pic>
        <p:nvPicPr>
          <p:cNvPr id="5" name="Content Placeholder 4" descr="081230_CNAS_logo.jpg"/>
          <p:cNvPicPr>
            <a:picLocks noGrp="1" noChangeAspect="1"/>
          </p:cNvPicPr>
          <p:nvPr>
            <p:ph sz="half" idx="1"/>
          </p:nvPr>
        </p:nvPicPr>
        <p:blipFill>
          <a:blip r:embed="rId3" cstate="print"/>
          <a:stretch>
            <a:fillRect/>
          </a:stretch>
        </p:blipFill>
        <p:spPr>
          <a:xfrm>
            <a:off x="381000" y="3200400"/>
            <a:ext cx="1695797" cy="914400"/>
          </a:xfrm>
        </p:spPr>
      </p:pic>
      <p:sp>
        <p:nvSpPr>
          <p:cNvPr id="6" name="TextBox 5"/>
          <p:cNvSpPr txBox="1"/>
          <p:nvPr/>
        </p:nvSpPr>
        <p:spPr>
          <a:xfrm>
            <a:off x="2286000" y="3302675"/>
            <a:ext cx="6858000" cy="2031325"/>
          </a:xfrm>
          <a:prstGeom prst="rect">
            <a:avLst/>
          </a:prstGeom>
          <a:noFill/>
        </p:spPr>
        <p:txBody>
          <a:bodyPr wrap="square" rtlCol="0">
            <a:spAutoFit/>
          </a:bodyPr>
          <a:lstStyle/>
          <a:p>
            <a:pPr algn="just"/>
            <a:r>
              <a:rPr lang="en-US" sz="1200" dirty="0" smtClean="0"/>
              <a:t>“In past eras of fiscal restraint, Pentagon officials reduced the U.S. military’s operational reliance on the Guard and Reserves and cut their budgets, in part due to the inherent tension between full-time active duty and reserve personnel. …..Now is an opportune time for the U.S. government to bridge the cultural, bureaucratic and budgetary gulf that still divides full-time active duty and reserve personnel. “</a:t>
            </a:r>
          </a:p>
          <a:p>
            <a:endParaRPr lang="en-US" sz="1200" dirty="0" smtClean="0"/>
          </a:p>
          <a:p>
            <a:pPr algn="ctr"/>
            <a:r>
              <a:rPr lang="en-US" sz="1200" i="1" dirty="0" smtClean="0"/>
              <a:t>---</a:t>
            </a:r>
            <a:r>
              <a:rPr lang="it-IT" sz="1200" i="1" dirty="0" smtClean="0"/>
              <a:t> General Gordon R. Sullivan, USA (Ret), AUSA President, </a:t>
            </a:r>
            <a:r>
              <a:rPr lang="en-US" sz="1200" i="1" dirty="0" smtClean="0"/>
              <a:t>“An Indispensable Force: Investing in America’s National Guard and Reserves”, September, 2010.</a:t>
            </a:r>
          </a:p>
          <a:p>
            <a:endParaRPr lang="en-US" dirty="0"/>
          </a:p>
        </p:txBody>
      </p:sp>
      <p:sp>
        <p:nvSpPr>
          <p:cNvPr id="9" name="TextBox 8"/>
          <p:cNvSpPr txBox="1"/>
          <p:nvPr/>
        </p:nvSpPr>
        <p:spPr>
          <a:xfrm>
            <a:off x="2286000" y="1143000"/>
            <a:ext cx="6858000" cy="1938992"/>
          </a:xfrm>
          <a:prstGeom prst="rect">
            <a:avLst/>
          </a:prstGeom>
          <a:noFill/>
        </p:spPr>
        <p:txBody>
          <a:bodyPr wrap="square" rtlCol="0">
            <a:spAutoFit/>
          </a:bodyPr>
          <a:lstStyle/>
          <a:p>
            <a:pPr algn="just"/>
            <a:r>
              <a:rPr lang="en-US" sz="1200" dirty="0" smtClean="0"/>
              <a:t>“We must redesign our forces and budget to our strategy, and not to equal service share between branches…The active duty Army would be reduced by 200,000 soldiers from the 490,000 planned in the FY2013 budget, with an increase of 100,000 reservists and National Guardsmen closely entwined in the regular rotation whose principal mission would be arriving in a mature theater for sustained combat. Putting more of the responsibilities for ground combat into the combat-proven reserve component is both consistent with the new demands of the evolving international order and justified by the superb performance of National Guard and reserve units in our recent wars.”</a:t>
            </a:r>
          </a:p>
          <a:p>
            <a:endParaRPr lang="en-US" sz="1200" dirty="0" smtClean="0"/>
          </a:p>
          <a:p>
            <a:pPr algn="ctr"/>
            <a:r>
              <a:rPr lang="en-US" sz="1200" i="1" dirty="0" smtClean="0"/>
              <a:t>--- Adm. Gary </a:t>
            </a:r>
            <a:r>
              <a:rPr lang="en-US" sz="1200" i="1" dirty="0" err="1" smtClean="0"/>
              <a:t>Roughead</a:t>
            </a:r>
            <a:r>
              <a:rPr lang="en-US" sz="1200" i="1" dirty="0" smtClean="0"/>
              <a:t>, U.S. Navy (Ret.) and </a:t>
            </a:r>
            <a:r>
              <a:rPr lang="en-US" sz="1200" i="1" dirty="0" err="1" smtClean="0"/>
              <a:t>Kori</a:t>
            </a:r>
            <a:r>
              <a:rPr lang="en-US" sz="1200" i="1" dirty="0" smtClean="0"/>
              <a:t> </a:t>
            </a:r>
            <a:r>
              <a:rPr lang="en-US" sz="1200" i="1" dirty="0" err="1" smtClean="0"/>
              <a:t>Schake</a:t>
            </a:r>
            <a:r>
              <a:rPr lang="en-US" sz="1200" i="1" dirty="0" smtClean="0"/>
              <a:t>, “National Defense in a Time of Change” The Hamilton Project (Brookings Institution), February,2013.</a:t>
            </a:r>
            <a:endParaRPr lang="en-US" sz="1200" i="1" dirty="0"/>
          </a:p>
        </p:txBody>
      </p:sp>
      <p:sp>
        <p:nvSpPr>
          <p:cNvPr id="11" name="TextBox 10"/>
          <p:cNvSpPr txBox="1"/>
          <p:nvPr/>
        </p:nvSpPr>
        <p:spPr>
          <a:xfrm>
            <a:off x="2362200" y="5080337"/>
            <a:ext cx="6781800" cy="1015663"/>
          </a:xfrm>
          <a:prstGeom prst="rect">
            <a:avLst/>
          </a:prstGeom>
          <a:noFill/>
        </p:spPr>
        <p:txBody>
          <a:bodyPr wrap="square" rtlCol="0">
            <a:spAutoFit/>
          </a:bodyPr>
          <a:lstStyle/>
          <a:p>
            <a:r>
              <a:rPr lang="en-US" sz="1200" dirty="0" smtClean="0"/>
              <a:t>“We should be moving more toward a smaller, more  agile active-duty Army and save bigger missions for the Reserves.”</a:t>
            </a:r>
          </a:p>
          <a:p>
            <a:endParaRPr lang="en-US" sz="1200" dirty="0" smtClean="0"/>
          </a:p>
          <a:p>
            <a:pPr algn="ctr"/>
            <a:r>
              <a:rPr lang="en-US" sz="1200" i="1" dirty="0" smtClean="0"/>
              <a:t>--- Larry </a:t>
            </a:r>
            <a:r>
              <a:rPr lang="en-US" sz="1200" i="1" dirty="0" err="1" smtClean="0"/>
              <a:t>Korb</a:t>
            </a:r>
            <a:r>
              <a:rPr lang="en-US" sz="1200" i="1" dirty="0" smtClean="0"/>
              <a:t>, Center for American Progress, “Reshaping the Army,” TIME Magazine, November 4, 2013</a:t>
            </a:r>
          </a:p>
        </p:txBody>
      </p:sp>
      <p:pic>
        <p:nvPicPr>
          <p:cNvPr id="82946" name="Picture 2" descr="http://salsa.wiredforchange.com/o/1607/images/center-for-american-progress.jpg"/>
          <p:cNvPicPr>
            <a:picLocks noChangeAspect="1" noChangeArrowheads="1"/>
          </p:cNvPicPr>
          <p:nvPr/>
        </p:nvPicPr>
        <p:blipFill>
          <a:blip r:embed="rId4" cstate="print"/>
          <a:srcRect/>
          <a:stretch>
            <a:fillRect/>
          </a:stretch>
        </p:blipFill>
        <p:spPr bwMode="auto">
          <a:xfrm>
            <a:off x="304800" y="4926496"/>
            <a:ext cx="1905000" cy="1093304"/>
          </a:xfrm>
          <a:prstGeom prst="rect">
            <a:avLst/>
          </a:prstGeom>
          <a:noFill/>
        </p:spPr>
      </p:pic>
      <p:pic>
        <p:nvPicPr>
          <p:cNvPr id="82950" name="Picture 6" descr="http://startupphenomenon.com/2013/wp-content/uploads/2013/08/Brookings-Institution-logo.jpg"/>
          <p:cNvPicPr>
            <a:picLocks noChangeAspect="1" noChangeArrowheads="1"/>
          </p:cNvPicPr>
          <p:nvPr/>
        </p:nvPicPr>
        <p:blipFill>
          <a:blip r:embed="rId5" cstate="print"/>
          <a:srcRect/>
          <a:stretch>
            <a:fillRect/>
          </a:stretch>
        </p:blipFill>
        <p:spPr bwMode="auto">
          <a:xfrm>
            <a:off x="0" y="1143000"/>
            <a:ext cx="2171700" cy="1447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iagonal Stripe 56"/>
          <p:cNvSpPr/>
          <p:nvPr/>
        </p:nvSpPr>
        <p:spPr>
          <a:xfrm rot="13507005">
            <a:off x="3496567" y="2196763"/>
            <a:ext cx="2150865" cy="2159649"/>
          </a:xfrm>
          <a:prstGeom prst="diagStripe">
            <a:avLst>
              <a:gd name="adj" fmla="val 56695"/>
            </a:avLst>
          </a:prstGeom>
          <a:solidFill>
            <a:srgbClr val="CAE2E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1" name="Diagonal Stripe 50"/>
          <p:cNvSpPr/>
          <p:nvPr/>
        </p:nvSpPr>
        <p:spPr>
          <a:xfrm rot="13414808">
            <a:off x="3191975" y="1579986"/>
            <a:ext cx="2760049" cy="2626809"/>
          </a:xfrm>
          <a:prstGeom prst="diagStripe">
            <a:avLst>
              <a:gd name="adj" fmla="val 77235"/>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39" name="Diagonal Stripe 38"/>
          <p:cNvSpPr/>
          <p:nvPr/>
        </p:nvSpPr>
        <p:spPr>
          <a:xfrm rot="13435559">
            <a:off x="2881077" y="773146"/>
            <a:ext cx="3458046" cy="3329817"/>
          </a:xfrm>
          <a:prstGeom prst="diagStripe">
            <a:avLst>
              <a:gd name="adj" fmla="val 80628"/>
            </a:avLst>
          </a:prstGeom>
          <a:solidFill>
            <a:srgbClr val="CAE2E8"/>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24" name="Diagonal Stripe 23"/>
          <p:cNvSpPr/>
          <p:nvPr/>
        </p:nvSpPr>
        <p:spPr>
          <a:xfrm rot="13395129">
            <a:off x="2470709" y="-64651"/>
            <a:ext cx="4278780" cy="4015500"/>
          </a:xfrm>
          <a:prstGeom prst="diagStripe">
            <a:avLst>
              <a:gd name="adj" fmla="val 82846"/>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21" name="Diagonal Stripe 20"/>
          <p:cNvSpPr/>
          <p:nvPr/>
        </p:nvSpPr>
        <p:spPr>
          <a:xfrm rot="13435559">
            <a:off x="2210888" y="-854416"/>
            <a:ext cx="4927092" cy="4707179"/>
          </a:xfrm>
          <a:prstGeom prst="diagStripe">
            <a:avLst>
              <a:gd name="adj" fmla="val 86915"/>
            </a:avLst>
          </a:prstGeom>
          <a:solidFill>
            <a:srgbClr val="CAE2E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74" name="Rectangle 2"/>
          <p:cNvSpPr>
            <a:spLocks noChangeArrowheads="1"/>
          </p:cNvSpPr>
          <p:nvPr/>
        </p:nvSpPr>
        <p:spPr bwMode="auto">
          <a:xfrm>
            <a:off x="762000" y="4267200"/>
            <a:ext cx="7696200" cy="641350"/>
          </a:xfrm>
          <a:prstGeom prst="rect">
            <a:avLst/>
          </a:prstGeom>
          <a:noFill/>
          <a:ln w="9525">
            <a:noFill/>
            <a:miter lim="800000"/>
            <a:headEnd/>
            <a:tailEnd/>
          </a:ln>
        </p:spPr>
        <p:txBody>
          <a:bodyPr>
            <a:spAutoFit/>
          </a:bodyPr>
          <a:lstStyle/>
          <a:p>
            <a:pPr eaLnBrk="0" hangingPunct="0">
              <a:spcBef>
                <a:spcPct val="20000"/>
              </a:spcBef>
              <a:buClr>
                <a:schemeClr val="tx2"/>
              </a:buClr>
            </a:pPr>
            <a:r>
              <a:rPr lang="en-US" sz="3600" b="1">
                <a:latin typeface="Book Antiqua" pitchFamily="18" charset="0"/>
              </a:rPr>
              <a:t>		</a:t>
            </a:r>
            <a:endParaRPr lang="en-US" sz="8600" b="1">
              <a:latin typeface="Book Antiqua" pitchFamily="18" charset="0"/>
            </a:endParaRPr>
          </a:p>
        </p:txBody>
      </p:sp>
      <p:sp>
        <p:nvSpPr>
          <p:cNvPr id="6" name="Title 1"/>
          <p:cNvSpPr txBox="1">
            <a:spLocks/>
          </p:cNvSpPr>
          <p:nvPr/>
        </p:nvSpPr>
        <p:spPr>
          <a:xfrm>
            <a:off x="228600" y="5943600"/>
            <a:ext cx="89154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w="6350">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3" name="Title 1"/>
          <p:cNvSpPr>
            <a:spLocks noGrp="1"/>
          </p:cNvSpPr>
          <p:nvPr>
            <p:ph type="title"/>
          </p:nvPr>
        </p:nvSpPr>
        <p:spPr>
          <a:xfrm>
            <a:off x="1905000" y="0"/>
            <a:ext cx="70104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Proposals</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Rectangle 2"/>
          <p:cNvSpPr txBox="1">
            <a:spLocks noChangeArrowheads="1"/>
          </p:cNvSpPr>
          <p:nvPr/>
        </p:nvSpPr>
        <p:spPr>
          <a:xfrm>
            <a:off x="0" y="6096000"/>
            <a:ext cx="9144000" cy="838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lvl="0" algn="ctr" fontAlgn="auto">
              <a:spcAft>
                <a:spcPts val="0"/>
              </a:spcAft>
              <a:defRPr/>
            </a:pPr>
            <a:endParaRPr lang="en-US" sz="2200" b="1" dirty="0" smtClean="0">
              <a:ln w="6350">
                <a:noFill/>
              </a:ln>
              <a:solidFill>
                <a:srgbClr val="003399"/>
              </a:solidFill>
              <a:effectLst>
                <a:outerShdw blurRad="38100" dist="38100" dir="2700000" algn="tl">
                  <a:srgbClr val="C0C0C0"/>
                </a:outerShdw>
              </a:effectLst>
              <a:ea typeface="+mj-ea"/>
              <a:cs typeface="+mj-cs"/>
            </a:endParaRPr>
          </a:p>
        </p:txBody>
      </p:sp>
      <p:sp>
        <p:nvSpPr>
          <p:cNvPr id="10" name="Oval 9"/>
          <p:cNvSpPr/>
          <p:nvPr/>
        </p:nvSpPr>
        <p:spPr>
          <a:xfrm>
            <a:off x="3200400" y="4114800"/>
            <a:ext cx="2743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467A52"/>
                </a:solidFill>
                <a:latin typeface="Arial" pitchFamily="34" charset="0"/>
                <a:cs typeface="Arial" pitchFamily="34" charset="0"/>
              </a:rPr>
              <a:t>$1.7 Billion</a:t>
            </a:r>
          </a:p>
          <a:p>
            <a:pPr algn="ctr"/>
            <a:endParaRPr lang="en-US" sz="1600" b="1" dirty="0" smtClean="0">
              <a:solidFill>
                <a:srgbClr val="467A52"/>
              </a:solidFill>
              <a:latin typeface="Arial" pitchFamily="34" charset="0"/>
              <a:cs typeface="Arial" pitchFamily="34" charset="0"/>
            </a:endParaRPr>
          </a:p>
          <a:p>
            <a:pPr algn="ctr"/>
            <a:r>
              <a:rPr lang="en-US" sz="1600" b="1" dirty="0" smtClean="0">
                <a:solidFill>
                  <a:srgbClr val="467A52"/>
                </a:solidFill>
                <a:latin typeface="Arial" pitchFamily="34" charset="0"/>
                <a:cs typeface="Arial" pitchFamily="34" charset="0"/>
              </a:rPr>
              <a:t>$16.2B reduction</a:t>
            </a:r>
          </a:p>
          <a:p>
            <a:pPr algn="ctr"/>
            <a:r>
              <a:rPr lang="en-US" sz="1600" b="1" dirty="0" smtClean="0">
                <a:solidFill>
                  <a:srgbClr val="467A52"/>
                </a:solidFill>
                <a:latin typeface="Arial" pitchFamily="34" charset="0"/>
                <a:cs typeface="Arial" pitchFamily="34" charset="0"/>
              </a:rPr>
              <a:t>To $14.5B (BCA)</a:t>
            </a:r>
            <a:endParaRPr lang="en-US" sz="1600" b="1" dirty="0">
              <a:solidFill>
                <a:srgbClr val="467A52"/>
              </a:solidFill>
              <a:latin typeface="Arial" pitchFamily="34" charset="0"/>
              <a:cs typeface="Arial" pitchFamily="34" charset="0"/>
            </a:endParaRPr>
          </a:p>
        </p:txBody>
      </p:sp>
      <p:cxnSp>
        <p:nvCxnSpPr>
          <p:cNvPr id="14" name="Straight Arrow Connector 13"/>
          <p:cNvCxnSpPr/>
          <p:nvPr/>
        </p:nvCxnSpPr>
        <p:spPr>
          <a:xfrm>
            <a:off x="990600" y="1143000"/>
            <a:ext cx="2895600" cy="30480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81600" y="1143000"/>
            <a:ext cx="3276600" cy="30480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00200" y="1143000"/>
            <a:ext cx="2209800" cy="400110"/>
          </a:xfrm>
          <a:prstGeom prst="rect">
            <a:avLst/>
          </a:prstGeom>
          <a:noFill/>
        </p:spPr>
        <p:txBody>
          <a:bodyPr wrap="square" rtlCol="0">
            <a:spAutoFit/>
          </a:bodyPr>
          <a:lstStyle/>
          <a:p>
            <a:r>
              <a:rPr lang="en-US" sz="2000" b="1" dirty="0" smtClean="0"/>
              <a:t>NGB </a:t>
            </a:r>
            <a:r>
              <a:rPr lang="en-US" sz="2000" b="1" dirty="0" smtClean="0"/>
              <a:t>Proposal</a:t>
            </a:r>
            <a:endParaRPr lang="en-US" sz="2000" b="1" dirty="0"/>
          </a:p>
        </p:txBody>
      </p:sp>
      <p:sp>
        <p:nvSpPr>
          <p:cNvPr id="23" name="TextBox 22"/>
          <p:cNvSpPr txBox="1"/>
          <p:nvPr/>
        </p:nvSpPr>
        <p:spPr>
          <a:xfrm>
            <a:off x="6172200" y="1143000"/>
            <a:ext cx="1600200" cy="400110"/>
          </a:xfrm>
          <a:prstGeom prst="rect">
            <a:avLst/>
          </a:prstGeom>
          <a:noFill/>
        </p:spPr>
        <p:txBody>
          <a:bodyPr wrap="square" rtlCol="0">
            <a:spAutoFit/>
          </a:bodyPr>
          <a:lstStyle/>
          <a:p>
            <a:r>
              <a:rPr lang="en-US" sz="2000" b="1" dirty="0" smtClean="0"/>
              <a:t>Army Plan</a:t>
            </a:r>
            <a:endParaRPr lang="en-US" sz="2000" b="1" dirty="0"/>
          </a:p>
        </p:txBody>
      </p:sp>
      <p:sp>
        <p:nvSpPr>
          <p:cNvPr id="25" name="TextBox 24"/>
          <p:cNvSpPr txBox="1"/>
          <p:nvPr/>
        </p:nvSpPr>
        <p:spPr>
          <a:xfrm>
            <a:off x="1981200" y="1524000"/>
            <a:ext cx="914400" cy="400110"/>
          </a:xfrm>
          <a:prstGeom prst="rect">
            <a:avLst/>
          </a:prstGeom>
          <a:noFill/>
        </p:spPr>
        <p:txBody>
          <a:bodyPr wrap="square" rtlCol="0">
            <a:spAutoFit/>
          </a:bodyPr>
          <a:lstStyle/>
          <a:p>
            <a:r>
              <a:rPr lang="en-US" sz="2000" dirty="0" smtClean="0"/>
              <a:t>335K</a:t>
            </a:r>
            <a:endParaRPr lang="en-US" sz="2000" dirty="0"/>
          </a:p>
        </p:txBody>
      </p:sp>
      <p:sp>
        <p:nvSpPr>
          <p:cNvPr id="26" name="TextBox 25"/>
          <p:cNvSpPr txBox="1"/>
          <p:nvPr/>
        </p:nvSpPr>
        <p:spPr>
          <a:xfrm>
            <a:off x="3733800" y="1524000"/>
            <a:ext cx="2057400" cy="400110"/>
          </a:xfrm>
          <a:prstGeom prst="rect">
            <a:avLst/>
          </a:prstGeom>
          <a:noFill/>
        </p:spPr>
        <p:txBody>
          <a:bodyPr wrap="square" rtlCol="0">
            <a:spAutoFit/>
          </a:bodyPr>
          <a:lstStyle/>
          <a:p>
            <a:r>
              <a:rPr lang="en-US" sz="2000" dirty="0" smtClean="0"/>
              <a:t>Force Structure</a:t>
            </a:r>
            <a:endParaRPr lang="en-US" sz="2000" dirty="0"/>
          </a:p>
        </p:txBody>
      </p:sp>
      <p:sp>
        <p:nvSpPr>
          <p:cNvPr id="27" name="TextBox 26"/>
          <p:cNvSpPr txBox="1"/>
          <p:nvPr/>
        </p:nvSpPr>
        <p:spPr>
          <a:xfrm>
            <a:off x="6477000" y="1581090"/>
            <a:ext cx="914400" cy="400110"/>
          </a:xfrm>
          <a:prstGeom prst="rect">
            <a:avLst/>
          </a:prstGeom>
          <a:noFill/>
        </p:spPr>
        <p:txBody>
          <a:bodyPr wrap="square" rtlCol="0">
            <a:spAutoFit/>
          </a:bodyPr>
          <a:lstStyle/>
          <a:p>
            <a:r>
              <a:rPr lang="en-US" sz="2000" dirty="0" smtClean="0"/>
              <a:t>315K</a:t>
            </a:r>
            <a:endParaRPr lang="en-US" sz="2000" dirty="0"/>
          </a:p>
        </p:txBody>
      </p:sp>
      <p:sp>
        <p:nvSpPr>
          <p:cNvPr id="28" name="TextBox 27"/>
          <p:cNvSpPr txBox="1"/>
          <p:nvPr/>
        </p:nvSpPr>
        <p:spPr>
          <a:xfrm>
            <a:off x="3886200" y="2038290"/>
            <a:ext cx="2057400" cy="400110"/>
          </a:xfrm>
          <a:prstGeom prst="rect">
            <a:avLst/>
          </a:prstGeom>
          <a:noFill/>
        </p:spPr>
        <p:txBody>
          <a:bodyPr wrap="square" rtlCol="0">
            <a:spAutoFit/>
          </a:bodyPr>
          <a:lstStyle/>
          <a:p>
            <a:r>
              <a:rPr lang="en-US" sz="2000" dirty="0" smtClean="0"/>
              <a:t>End Strength</a:t>
            </a:r>
            <a:endParaRPr lang="en-US" sz="2000" dirty="0"/>
          </a:p>
        </p:txBody>
      </p:sp>
      <p:sp>
        <p:nvSpPr>
          <p:cNvPr id="29" name="TextBox 28"/>
          <p:cNvSpPr txBox="1"/>
          <p:nvPr/>
        </p:nvSpPr>
        <p:spPr>
          <a:xfrm>
            <a:off x="6324600" y="2057400"/>
            <a:ext cx="914400" cy="400110"/>
          </a:xfrm>
          <a:prstGeom prst="rect">
            <a:avLst/>
          </a:prstGeom>
          <a:noFill/>
        </p:spPr>
        <p:txBody>
          <a:bodyPr wrap="square" rtlCol="0">
            <a:spAutoFit/>
          </a:bodyPr>
          <a:lstStyle/>
          <a:p>
            <a:r>
              <a:rPr lang="en-US" sz="2000" dirty="0" smtClean="0"/>
              <a:t>315K</a:t>
            </a:r>
            <a:endParaRPr lang="en-US" sz="2000" dirty="0"/>
          </a:p>
        </p:txBody>
      </p:sp>
      <p:sp>
        <p:nvSpPr>
          <p:cNvPr id="30" name="TextBox 29"/>
          <p:cNvSpPr txBox="1"/>
          <p:nvPr/>
        </p:nvSpPr>
        <p:spPr>
          <a:xfrm>
            <a:off x="2286000" y="2057400"/>
            <a:ext cx="914400" cy="400110"/>
          </a:xfrm>
          <a:prstGeom prst="rect">
            <a:avLst/>
          </a:prstGeom>
          <a:noFill/>
        </p:spPr>
        <p:txBody>
          <a:bodyPr wrap="square" rtlCol="0">
            <a:spAutoFit/>
          </a:bodyPr>
          <a:lstStyle/>
          <a:p>
            <a:r>
              <a:rPr lang="en-US" sz="2000" dirty="0" smtClean="0"/>
              <a:t>345K</a:t>
            </a:r>
            <a:endParaRPr lang="en-US" sz="2000" dirty="0"/>
          </a:p>
        </p:txBody>
      </p:sp>
      <p:sp>
        <p:nvSpPr>
          <p:cNvPr id="34" name="TextBox 33"/>
          <p:cNvSpPr txBox="1"/>
          <p:nvPr/>
        </p:nvSpPr>
        <p:spPr>
          <a:xfrm>
            <a:off x="0" y="2133600"/>
            <a:ext cx="2286000" cy="646331"/>
          </a:xfrm>
          <a:prstGeom prst="rect">
            <a:avLst/>
          </a:prstGeom>
          <a:noFill/>
        </p:spPr>
        <p:txBody>
          <a:bodyPr wrap="square" rtlCol="0">
            <a:spAutoFit/>
          </a:bodyPr>
          <a:lstStyle/>
          <a:p>
            <a:endParaRPr lang="en-US" sz="1200" b="1" dirty="0" smtClean="0">
              <a:solidFill>
                <a:srgbClr val="C00000"/>
              </a:solidFill>
            </a:endParaRPr>
          </a:p>
          <a:p>
            <a:pPr>
              <a:buFont typeface="Arial" pitchFamily="34" charset="0"/>
              <a:buChar char="•"/>
            </a:pPr>
            <a:r>
              <a:rPr lang="en-US" sz="1200" dirty="0" smtClean="0">
                <a:solidFill>
                  <a:srgbClr val="467A52"/>
                </a:solidFill>
              </a:rPr>
              <a:t> </a:t>
            </a:r>
            <a:r>
              <a:rPr lang="en-US" sz="1200" b="1" dirty="0" smtClean="0">
                <a:solidFill>
                  <a:srgbClr val="467A52"/>
                </a:solidFill>
              </a:rPr>
              <a:t>Readiness reduced with </a:t>
            </a:r>
          </a:p>
          <a:p>
            <a:r>
              <a:rPr lang="en-US" sz="1200" b="1" dirty="0" smtClean="0">
                <a:solidFill>
                  <a:srgbClr val="467A52"/>
                </a:solidFill>
              </a:rPr>
              <a:t>    similar impact to AC</a:t>
            </a:r>
          </a:p>
        </p:txBody>
      </p:sp>
      <p:sp>
        <p:nvSpPr>
          <p:cNvPr id="35" name="TextBox 34"/>
          <p:cNvSpPr txBox="1"/>
          <p:nvPr/>
        </p:nvSpPr>
        <p:spPr>
          <a:xfrm>
            <a:off x="0" y="2590800"/>
            <a:ext cx="2819400" cy="461665"/>
          </a:xfrm>
          <a:prstGeom prst="rect">
            <a:avLst/>
          </a:prstGeom>
          <a:noFill/>
        </p:spPr>
        <p:txBody>
          <a:bodyPr wrap="square" rtlCol="0">
            <a:spAutoFit/>
          </a:bodyPr>
          <a:lstStyle/>
          <a:p>
            <a:endParaRPr lang="en-US" sz="1200" b="1" dirty="0" smtClean="0">
              <a:solidFill>
                <a:srgbClr val="467A52"/>
              </a:solidFill>
            </a:endParaRPr>
          </a:p>
          <a:p>
            <a:pPr>
              <a:buFont typeface="Arial" pitchFamily="34" charset="0"/>
              <a:buChar char="•"/>
            </a:pPr>
            <a:r>
              <a:rPr lang="en-US" sz="1200" dirty="0" smtClean="0">
                <a:solidFill>
                  <a:srgbClr val="467A52"/>
                </a:solidFill>
              </a:rPr>
              <a:t> </a:t>
            </a:r>
            <a:r>
              <a:rPr lang="en-US" sz="1200" b="1" dirty="0" smtClean="0">
                <a:solidFill>
                  <a:srgbClr val="467A52"/>
                </a:solidFill>
              </a:rPr>
              <a:t>Gross turbulence: 17,723 spaces</a:t>
            </a:r>
          </a:p>
        </p:txBody>
      </p:sp>
      <p:sp>
        <p:nvSpPr>
          <p:cNvPr id="36" name="TextBox 35"/>
          <p:cNvSpPr txBox="1"/>
          <p:nvPr/>
        </p:nvSpPr>
        <p:spPr>
          <a:xfrm>
            <a:off x="0" y="2895600"/>
            <a:ext cx="2819400" cy="461665"/>
          </a:xfrm>
          <a:prstGeom prst="rect">
            <a:avLst/>
          </a:prstGeom>
          <a:noFill/>
        </p:spPr>
        <p:txBody>
          <a:bodyPr wrap="square" rtlCol="0">
            <a:spAutoFit/>
          </a:bodyPr>
          <a:lstStyle/>
          <a:p>
            <a:endParaRPr lang="en-US" sz="1200" dirty="0" smtClean="0">
              <a:solidFill>
                <a:srgbClr val="467A52"/>
              </a:solidFill>
            </a:endParaRPr>
          </a:p>
          <a:p>
            <a:pPr>
              <a:buFont typeface="Arial" pitchFamily="34" charset="0"/>
              <a:buChar char="•"/>
            </a:pPr>
            <a:r>
              <a:rPr lang="en-US" sz="1200" dirty="0" smtClean="0">
                <a:solidFill>
                  <a:srgbClr val="467A52"/>
                </a:solidFill>
              </a:rPr>
              <a:t> </a:t>
            </a:r>
            <a:r>
              <a:rPr lang="en-US" sz="1200" b="1" dirty="0" err="1" smtClean="0">
                <a:solidFill>
                  <a:srgbClr val="467A52"/>
                </a:solidFill>
              </a:rPr>
              <a:t>Unprogrammed</a:t>
            </a:r>
            <a:r>
              <a:rPr lang="en-US" sz="1200" b="1" dirty="0" smtClean="0">
                <a:solidFill>
                  <a:srgbClr val="467A52"/>
                </a:solidFill>
              </a:rPr>
              <a:t> cost: $265 million</a:t>
            </a:r>
          </a:p>
        </p:txBody>
      </p:sp>
      <p:sp>
        <p:nvSpPr>
          <p:cNvPr id="37" name="TextBox 36"/>
          <p:cNvSpPr txBox="1"/>
          <p:nvPr/>
        </p:nvSpPr>
        <p:spPr>
          <a:xfrm>
            <a:off x="0" y="3195935"/>
            <a:ext cx="3505200" cy="461665"/>
          </a:xfrm>
          <a:prstGeom prst="rect">
            <a:avLst/>
          </a:prstGeom>
          <a:noFill/>
        </p:spPr>
        <p:txBody>
          <a:bodyPr wrap="square" rtlCol="0">
            <a:spAutoFit/>
          </a:bodyPr>
          <a:lstStyle/>
          <a:p>
            <a:endParaRPr lang="en-US" sz="1200" b="1" dirty="0" smtClean="0">
              <a:solidFill>
                <a:srgbClr val="467A52"/>
              </a:solidFill>
            </a:endParaRPr>
          </a:p>
          <a:p>
            <a:pPr>
              <a:buFont typeface="Arial" pitchFamily="34" charset="0"/>
              <a:buChar char="•"/>
            </a:pPr>
            <a:r>
              <a:rPr lang="en-US" sz="1200" b="1" dirty="0" smtClean="0">
                <a:solidFill>
                  <a:srgbClr val="467A52"/>
                </a:solidFill>
              </a:rPr>
              <a:t> End state is an avg. 3% FSA reduction</a:t>
            </a:r>
          </a:p>
        </p:txBody>
      </p:sp>
      <p:sp>
        <p:nvSpPr>
          <p:cNvPr id="38" name="TextBox 37"/>
          <p:cNvSpPr txBox="1"/>
          <p:nvPr/>
        </p:nvSpPr>
        <p:spPr>
          <a:xfrm>
            <a:off x="0" y="3500735"/>
            <a:ext cx="3429000" cy="461665"/>
          </a:xfrm>
          <a:prstGeom prst="rect">
            <a:avLst/>
          </a:prstGeom>
          <a:noFill/>
        </p:spPr>
        <p:txBody>
          <a:bodyPr wrap="square" rtlCol="0">
            <a:spAutoFit/>
          </a:bodyPr>
          <a:lstStyle/>
          <a:p>
            <a:endParaRPr lang="en-US" sz="1200" b="1" dirty="0" smtClean="0">
              <a:solidFill>
                <a:srgbClr val="467A52"/>
              </a:solidFill>
            </a:endParaRPr>
          </a:p>
          <a:p>
            <a:pPr>
              <a:buFont typeface="Arial" pitchFamily="34" charset="0"/>
              <a:buChar char="•"/>
            </a:pPr>
            <a:r>
              <a:rPr lang="en-US" sz="1200" b="1" dirty="0" smtClean="0">
                <a:solidFill>
                  <a:srgbClr val="467A52"/>
                </a:solidFill>
              </a:rPr>
              <a:t> Reduces risk to meet nation’s needs</a:t>
            </a:r>
          </a:p>
        </p:txBody>
      </p:sp>
      <p:sp>
        <p:nvSpPr>
          <p:cNvPr id="40" name="TextBox 39"/>
          <p:cNvSpPr txBox="1"/>
          <p:nvPr/>
        </p:nvSpPr>
        <p:spPr>
          <a:xfrm>
            <a:off x="7162800" y="2133600"/>
            <a:ext cx="2286000" cy="830997"/>
          </a:xfrm>
          <a:prstGeom prst="rect">
            <a:avLst/>
          </a:prstGeom>
          <a:noFill/>
        </p:spPr>
        <p:txBody>
          <a:bodyPr wrap="square" rtlCol="0">
            <a:spAutoFit/>
          </a:bodyPr>
          <a:lstStyle/>
          <a:p>
            <a:endParaRPr lang="en-US" sz="1200" b="1" dirty="0" smtClean="0">
              <a:solidFill>
                <a:srgbClr val="C00000"/>
              </a:solidFill>
            </a:endParaRPr>
          </a:p>
          <a:p>
            <a:pPr>
              <a:buFont typeface="Arial" pitchFamily="34" charset="0"/>
              <a:buChar char="•"/>
            </a:pPr>
            <a:r>
              <a:rPr lang="en-US" sz="1200" dirty="0" smtClean="0">
                <a:solidFill>
                  <a:srgbClr val="C00000"/>
                </a:solidFill>
              </a:rPr>
              <a:t> </a:t>
            </a:r>
            <a:r>
              <a:rPr lang="en-US" sz="1200" b="1" dirty="0" smtClean="0">
                <a:solidFill>
                  <a:srgbClr val="C00000"/>
                </a:solidFill>
              </a:rPr>
              <a:t>Rebalanced capabilities</a:t>
            </a:r>
          </a:p>
          <a:p>
            <a:r>
              <a:rPr lang="en-US" sz="1200" b="1" dirty="0" smtClean="0">
                <a:solidFill>
                  <a:srgbClr val="C00000"/>
                </a:solidFill>
              </a:rPr>
              <a:t>  will require &gt; 5 yrs to   </a:t>
            </a:r>
          </a:p>
          <a:p>
            <a:r>
              <a:rPr lang="en-US" sz="1200" b="1" dirty="0" smtClean="0">
                <a:solidFill>
                  <a:srgbClr val="C00000"/>
                </a:solidFill>
              </a:rPr>
              <a:t>  regain readiness</a:t>
            </a:r>
          </a:p>
        </p:txBody>
      </p:sp>
      <p:sp>
        <p:nvSpPr>
          <p:cNvPr id="41" name="TextBox 40"/>
          <p:cNvSpPr txBox="1"/>
          <p:nvPr/>
        </p:nvSpPr>
        <p:spPr>
          <a:xfrm>
            <a:off x="6553200" y="2743200"/>
            <a:ext cx="2819400" cy="461665"/>
          </a:xfrm>
          <a:prstGeom prst="rect">
            <a:avLst/>
          </a:prstGeom>
          <a:noFill/>
        </p:spPr>
        <p:txBody>
          <a:bodyPr wrap="square" rtlCol="0">
            <a:spAutoFit/>
          </a:bodyPr>
          <a:lstStyle/>
          <a:p>
            <a:endParaRPr lang="en-US" sz="1200" b="1" dirty="0" smtClean="0">
              <a:solidFill>
                <a:srgbClr val="C00000"/>
              </a:solidFill>
            </a:endParaRPr>
          </a:p>
          <a:p>
            <a:pPr>
              <a:buFont typeface="Arial" pitchFamily="34" charset="0"/>
              <a:buChar char="•"/>
            </a:pPr>
            <a:r>
              <a:rPr lang="en-US" sz="1200" dirty="0" smtClean="0">
                <a:solidFill>
                  <a:srgbClr val="C00000"/>
                </a:solidFill>
              </a:rPr>
              <a:t> </a:t>
            </a:r>
            <a:r>
              <a:rPr lang="en-US" sz="1200" b="1" dirty="0" smtClean="0">
                <a:solidFill>
                  <a:srgbClr val="C00000"/>
                </a:solidFill>
              </a:rPr>
              <a:t>Gross turbulence: 48,011 spaces</a:t>
            </a:r>
          </a:p>
        </p:txBody>
      </p:sp>
      <p:sp>
        <p:nvSpPr>
          <p:cNvPr id="42" name="TextBox 41"/>
          <p:cNvSpPr txBox="1"/>
          <p:nvPr/>
        </p:nvSpPr>
        <p:spPr>
          <a:xfrm>
            <a:off x="6324600" y="2971800"/>
            <a:ext cx="2819400" cy="461665"/>
          </a:xfrm>
          <a:prstGeom prst="rect">
            <a:avLst/>
          </a:prstGeom>
          <a:noFill/>
        </p:spPr>
        <p:txBody>
          <a:bodyPr wrap="square" rtlCol="0">
            <a:spAutoFit/>
          </a:bodyPr>
          <a:lstStyle/>
          <a:p>
            <a:endParaRPr lang="en-US" sz="1200" dirty="0" smtClean="0">
              <a:solidFill>
                <a:srgbClr val="C00000"/>
              </a:solidFill>
            </a:endParaRPr>
          </a:p>
          <a:p>
            <a:pPr>
              <a:buFont typeface="Arial" pitchFamily="34" charset="0"/>
              <a:buChar char="•"/>
            </a:pPr>
            <a:r>
              <a:rPr lang="en-US" sz="1200" dirty="0" smtClean="0">
                <a:solidFill>
                  <a:srgbClr val="C00000"/>
                </a:solidFill>
              </a:rPr>
              <a:t> </a:t>
            </a:r>
            <a:r>
              <a:rPr lang="en-US" sz="1200" b="1" dirty="0" err="1" smtClean="0">
                <a:solidFill>
                  <a:srgbClr val="C00000"/>
                </a:solidFill>
              </a:rPr>
              <a:t>Unprogrammed</a:t>
            </a:r>
            <a:r>
              <a:rPr lang="en-US" sz="1200" b="1" dirty="0" smtClean="0">
                <a:solidFill>
                  <a:srgbClr val="C00000"/>
                </a:solidFill>
              </a:rPr>
              <a:t> cost: $1.07 billion</a:t>
            </a:r>
          </a:p>
        </p:txBody>
      </p:sp>
      <p:sp>
        <p:nvSpPr>
          <p:cNvPr id="43" name="TextBox 42"/>
          <p:cNvSpPr txBox="1"/>
          <p:nvPr/>
        </p:nvSpPr>
        <p:spPr>
          <a:xfrm>
            <a:off x="6172200" y="3200400"/>
            <a:ext cx="3429000" cy="646331"/>
          </a:xfrm>
          <a:prstGeom prst="rect">
            <a:avLst/>
          </a:prstGeom>
          <a:noFill/>
        </p:spPr>
        <p:txBody>
          <a:bodyPr wrap="square" rtlCol="0">
            <a:spAutoFit/>
          </a:bodyPr>
          <a:lstStyle/>
          <a:p>
            <a:endParaRPr lang="en-US" sz="1200" b="1" dirty="0" smtClean="0">
              <a:solidFill>
                <a:srgbClr val="C00000"/>
              </a:solidFill>
            </a:endParaRPr>
          </a:p>
          <a:p>
            <a:pPr>
              <a:buFont typeface="Arial" pitchFamily="34" charset="0"/>
              <a:buChar char="•"/>
            </a:pPr>
            <a:r>
              <a:rPr lang="en-US" sz="1200" b="1" dirty="0" smtClean="0">
                <a:solidFill>
                  <a:srgbClr val="C00000"/>
                </a:solidFill>
              </a:rPr>
              <a:t> End state is an avg. 8.8% FSA  </a:t>
            </a:r>
          </a:p>
          <a:p>
            <a:r>
              <a:rPr lang="en-US" sz="1200" b="1" dirty="0" smtClean="0">
                <a:solidFill>
                  <a:srgbClr val="C00000"/>
                </a:solidFill>
              </a:rPr>
              <a:t>  reduction</a:t>
            </a:r>
          </a:p>
        </p:txBody>
      </p:sp>
      <p:sp>
        <p:nvSpPr>
          <p:cNvPr id="44" name="TextBox 43"/>
          <p:cNvSpPr txBox="1"/>
          <p:nvPr/>
        </p:nvSpPr>
        <p:spPr>
          <a:xfrm>
            <a:off x="6019800" y="3581400"/>
            <a:ext cx="3429000" cy="461665"/>
          </a:xfrm>
          <a:prstGeom prst="rect">
            <a:avLst/>
          </a:prstGeom>
          <a:noFill/>
        </p:spPr>
        <p:txBody>
          <a:bodyPr wrap="square" rtlCol="0">
            <a:spAutoFit/>
          </a:bodyPr>
          <a:lstStyle/>
          <a:p>
            <a:endParaRPr lang="en-US" sz="1200" b="1" dirty="0" smtClean="0">
              <a:solidFill>
                <a:srgbClr val="C00000"/>
              </a:solidFill>
            </a:endParaRPr>
          </a:p>
          <a:p>
            <a:pPr>
              <a:buFont typeface="Arial" pitchFamily="34" charset="0"/>
              <a:buChar char="•"/>
            </a:pPr>
            <a:r>
              <a:rPr lang="en-US" sz="1200" b="1" dirty="0" smtClean="0">
                <a:solidFill>
                  <a:srgbClr val="C00000"/>
                </a:solidFill>
              </a:rPr>
              <a:t>  Increases risk to nation’s needs</a:t>
            </a:r>
          </a:p>
        </p:txBody>
      </p:sp>
      <p:sp>
        <p:nvSpPr>
          <p:cNvPr id="45" name="TextBox 44"/>
          <p:cNvSpPr txBox="1"/>
          <p:nvPr/>
        </p:nvSpPr>
        <p:spPr>
          <a:xfrm>
            <a:off x="2590800" y="2495490"/>
            <a:ext cx="914400" cy="400110"/>
          </a:xfrm>
          <a:prstGeom prst="rect">
            <a:avLst/>
          </a:prstGeom>
          <a:noFill/>
        </p:spPr>
        <p:txBody>
          <a:bodyPr wrap="square" rtlCol="0">
            <a:spAutoFit/>
          </a:bodyPr>
          <a:lstStyle/>
          <a:p>
            <a:r>
              <a:rPr lang="en-US" sz="2000" dirty="0" smtClean="0"/>
              <a:t>26</a:t>
            </a:r>
            <a:endParaRPr lang="en-US" sz="2000" dirty="0"/>
          </a:p>
        </p:txBody>
      </p:sp>
      <p:sp>
        <p:nvSpPr>
          <p:cNvPr id="46" name="TextBox 45"/>
          <p:cNvSpPr txBox="1"/>
          <p:nvPr/>
        </p:nvSpPr>
        <p:spPr>
          <a:xfrm>
            <a:off x="3352800" y="2495490"/>
            <a:ext cx="3048000" cy="400110"/>
          </a:xfrm>
          <a:prstGeom prst="rect">
            <a:avLst/>
          </a:prstGeom>
          <a:noFill/>
        </p:spPr>
        <p:txBody>
          <a:bodyPr wrap="square" rtlCol="0">
            <a:spAutoFit/>
          </a:bodyPr>
          <a:lstStyle/>
          <a:p>
            <a:r>
              <a:rPr lang="en-US" sz="2000" dirty="0" smtClean="0"/>
              <a:t>Brigade Combat Teams</a:t>
            </a:r>
            <a:endParaRPr lang="en-US" sz="2000" dirty="0"/>
          </a:p>
        </p:txBody>
      </p:sp>
      <p:sp>
        <p:nvSpPr>
          <p:cNvPr id="47" name="TextBox 46"/>
          <p:cNvSpPr txBox="1"/>
          <p:nvPr/>
        </p:nvSpPr>
        <p:spPr>
          <a:xfrm>
            <a:off x="6248400" y="2495490"/>
            <a:ext cx="914400" cy="400110"/>
          </a:xfrm>
          <a:prstGeom prst="rect">
            <a:avLst/>
          </a:prstGeom>
          <a:noFill/>
        </p:spPr>
        <p:txBody>
          <a:bodyPr wrap="square" rtlCol="0">
            <a:spAutoFit/>
          </a:bodyPr>
          <a:lstStyle/>
          <a:p>
            <a:r>
              <a:rPr lang="en-US" sz="2000" dirty="0" smtClean="0"/>
              <a:t>22</a:t>
            </a:r>
            <a:endParaRPr lang="en-US" sz="2000" dirty="0"/>
          </a:p>
        </p:txBody>
      </p:sp>
      <p:sp>
        <p:nvSpPr>
          <p:cNvPr id="52" name="TextBox 51"/>
          <p:cNvSpPr txBox="1"/>
          <p:nvPr/>
        </p:nvSpPr>
        <p:spPr>
          <a:xfrm>
            <a:off x="3048000" y="2983468"/>
            <a:ext cx="457200" cy="369332"/>
          </a:xfrm>
          <a:prstGeom prst="rect">
            <a:avLst/>
          </a:prstGeom>
          <a:noFill/>
        </p:spPr>
        <p:txBody>
          <a:bodyPr wrap="square" rtlCol="0">
            <a:spAutoFit/>
          </a:bodyPr>
          <a:lstStyle/>
          <a:p>
            <a:r>
              <a:rPr lang="en-US" sz="1800" dirty="0" smtClean="0"/>
              <a:t>8</a:t>
            </a:r>
            <a:endParaRPr lang="en-US" sz="1800" dirty="0"/>
          </a:p>
        </p:txBody>
      </p:sp>
      <p:sp>
        <p:nvSpPr>
          <p:cNvPr id="55" name="TextBox 54"/>
          <p:cNvSpPr txBox="1"/>
          <p:nvPr/>
        </p:nvSpPr>
        <p:spPr>
          <a:xfrm>
            <a:off x="5867400" y="2983468"/>
            <a:ext cx="457200" cy="369332"/>
          </a:xfrm>
          <a:prstGeom prst="rect">
            <a:avLst/>
          </a:prstGeom>
          <a:noFill/>
        </p:spPr>
        <p:txBody>
          <a:bodyPr wrap="square" rtlCol="0">
            <a:spAutoFit/>
          </a:bodyPr>
          <a:lstStyle/>
          <a:p>
            <a:r>
              <a:rPr lang="en-US" sz="1800" dirty="0" smtClean="0"/>
              <a:t>6</a:t>
            </a:r>
            <a:endParaRPr lang="en-US" sz="1800" dirty="0"/>
          </a:p>
        </p:txBody>
      </p:sp>
      <p:sp>
        <p:nvSpPr>
          <p:cNvPr id="56" name="TextBox 55"/>
          <p:cNvSpPr txBox="1"/>
          <p:nvPr/>
        </p:nvSpPr>
        <p:spPr>
          <a:xfrm>
            <a:off x="3429000" y="2983468"/>
            <a:ext cx="2590800" cy="369332"/>
          </a:xfrm>
          <a:prstGeom prst="rect">
            <a:avLst/>
          </a:prstGeom>
          <a:noFill/>
        </p:spPr>
        <p:txBody>
          <a:bodyPr wrap="square" rtlCol="0">
            <a:spAutoFit/>
          </a:bodyPr>
          <a:lstStyle/>
          <a:p>
            <a:r>
              <a:rPr lang="en-US" sz="1800" dirty="0" smtClean="0"/>
              <a:t>Combat  Aviation Brig.</a:t>
            </a:r>
            <a:endParaRPr lang="en-US" sz="1800" dirty="0"/>
          </a:p>
        </p:txBody>
      </p:sp>
      <p:sp>
        <p:nvSpPr>
          <p:cNvPr id="58" name="TextBox 57"/>
          <p:cNvSpPr txBox="1"/>
          <p:nvPr/>
        </p:nvSpPr>
        <p:spPr>
          <a:xfrm>
            <a:off x="3429000" y="3352800"/>
            <a:ext cx="457200" cy="369332"/>
          </a:xfrm>
          <a:prstGeom prst="rect">
            <a:avLst/>
          </a:prstGeom>
          <a:noFill/>
        </p:spPr>
        <p:txBody>
          <a:bodyPr wrap="square" rtlCol="0">
            <a:spAutoFit/>
          </a:bodyPr>
          <a:lstStyle/>
          <a:p>
            <a:r>
              <a:rPr lang="en-US" sz="1800" dirty="0" smtClean="0"/>
              <a:t>6</a:t>
            </a:r>
            <a:endParaRPr lang="en-US" sz="1800" dirty="0"/>
          </a:p>
        </p:txBody>
      </p:sp>
      <p:sp>
        <p:nvSpPr>
          <p:cNvPr id="59" name="TextBox 58"/>
          <p:cNvSpPr txBox="1"/>
          <p:nvPr/>
        </p:nvSpPr>
        <p:spPr>
          <a:xfrm>
            <a:off x="5486400" y="3352800"/>
            <a:ext cx="457200" cy="381000"/>
          </a:xfrm>
          <a:prstGeom prst="rect">
            <a:avLst/>
          </a:prstGeom>
          <a:noFill/>
        </p:spPr>
        <p:txBody>
          <a:bodyPr wrap="square" rtlCol="0">
            <a:spAutoFit/>
          </a:bodyPr>
          <a:lstStyle/>
          <a:p>
            <a:r>
              <a:rPr lang="en-US" sz="1800" dirty="0" smtClean="0"/>
              <a:t>0</a:t>
            </a:r>
            <a:endParaRPr lang="en-US" sz="1800" dirty="0"/>
          </a:p>
        </p:txBody>
      </p:sp>
      <p:sp>
        <p:nvSpPr>
          <p:cNvPr id="60" name="TextBox 59"/>
          <p:cNvSpPr txBox="1"/>
          <p:nvPr/>
        </p:nvSpPr>
        <p:spPr>
          <a:xfrm>
            <a:off x="3352800" y="3352800"/>
            <a:ext cx="2590800" cy="646331"/>
          </a:xfrm>
          <a:prstGeom prst="rect">
            <a:avLst/>
          </a:prstGeom>
          <a:noFill/>
        </p:spPr>
        <p:txBody>
          <a:bodyPr wrap="square" rtlCol="0">
            <a:spAutoFit/>
          </a:bodyPr>
          <a:lstStyle/>
          <a:p>
            <a:pPr algn="ctr"/>
            <a:r>
              <a:rPr lang="en-US" sz="1800" dirty="0" smtClean="0"/>
              <a:t>Attack Aviation</a:t>
            </a:r>
          </a:p>
          <a:p>
            <a:pPr algn="ctr"/>
            <a:r>
              <a:rPr lang="en-US" sz="1800" dirty="0" smtClean="0"/>
              <a:t>Battalions</a:t>
            </a:r>
            <a:endParaRPr lang="en-US" sz="1800" dirty="0"/>
          </a:p>
        </p:txBody>
      </p:sp>
      <p:sp>
        <p:nvSpPr>
          <p:cNvPr id="61" name="Rectangle 60"/>
          <p:cNvSpPr/>
          <p:nvPr/>
        </p:nvSpPr>
        <p:spPr>
          <a:xfrm>
            <a:off x="152400" y="4495800"/>
            <a:ext cx="29718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Reduces 4,000 AGRs (28,810 to 24,810)</a:t>
            </a:r>
          </a:p>
          <a:p>
            <a:pPr algn="ctr"/>
            <a:endParaRPr lang="en-US" sz="1200" dirty="0" smtClean="0">
              <a:solidFill>
                <a:schemeClr val="tx1"/>
              </a:solidFill>
              <a:latin typeface="Arial" pitchFamily="34" charset="0"/>
              <a:cs typeface="Arial" pitchFamily="34" charset="0"/>
            </a:endParaRPr>
          </a:p>
          <a:p>
            <a:pPr algn="ctr"/>
            <a:r>
              <a:rPr lang="en-US" sz="1200" dirty="0" smtClean="0">
                <a:solidFill>
                  <a:schemeClr val="tx1"/>
                </a:solidFill>
                <a:latin typeface="Arial" pitchFamily="34" charset="0"/>
                <a:cs typeface="Arial" pitchFamily="34" charset="0"/>
              </a:rPr>
              <a:t>Reduces 1,284 MILTECHs (27,210 to 25,926)</a:t>
            </a:r>
          </a:p>
          <a:p>
            <a:pPr algn="ctr"/>
            <a:endParaRPr lang="en-US" sz="1200" dirty="0" smtClean="0">
              <a:solidFill>
                <a:schemeClr val="tx1"/>
              </a:solidFill>
              <a:latin typeface="Arial" pitchFamily="34" charset="0"/>
              <a:cs typeface="Arial" pitchFamily="34" charset="0"/>
            </a:endParaRPr>
          </a:p>
          <a:p>
            <a:pPr algn="ctr"/>
            <a:r>
              <a:rPr lang="en-US" sz="1200" b="1" dirty="0" smtClean="0">
                <a:solidFill>
                  <a:schemeClr val="tx1"/>
                </a:solidFill>
                <a:latin typeface="Arial" pitchFamily="34" charset="0"/>
                <a:cs typeface="Arial" pitchFamily="34" charset="0"/>
              </a:rPr>
              <a:t>Total: 5,284 fulltime</a:t>
            </a:r>
          </a:p>
        </p:txBody>
      </p:sp>
      <p:sp>
        <p:nvSpPr>
          <p:cNvPr id="62" name="Rectangle 61"/>
          <p:cNvSpPr/>
          <p:nvPr/>
        </p:nvSpPr>
        <p:spPr>
          <a:xfrm>
            <a:off x="6019800" y="4495800"/>
            <a:ext cx="29718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dirty="0" smtClean="0">
              <a:solidFill>
                <a:schemeClr val="tx1"/>
              </a:solidFill>
              <a:latin typeface="Arial" pitchFamily="34" charset="0"/>
              <a:cs typeface="Arial" pitchFamily="34" charset="0"/>
            </a:endParaRPr>
          </a:p>
          <a:p>
            <a:pPr algn="ctr"/>
            <a:endParaRPr lang="en-US" sz="1200" dirty="0" smtClean="0">
              <a:solidFill>
                <a:schemeClr val="tx1"/>
              </a:solidFill>
              <a:latin typeface="Arial" pitchFamily="34" charset="0"/>
              <a:cs typeface="Arial" pitchFamily="34" charset="0"/>
            </a:endParaRPr>
          </a:p>
          <a:p>
            <a:pPr algn="ctr"/>
            <a:endParaRPr lang="en-US" sz="1200" dirty="0" smtClean="0">
              <a:solidFill>
                <a:schemeClr val="tx1"/>
              </a:solidFill>
              <a:latin typeface="Arial" pitchFamily="34" charset="0"/>
              <a:cs typeface="Arial" pitchFamily="34" charset="0"/>
            </a:endParaRPr>
          </a:p>
          <a:p>
            <a:pPr algn="ctr"/>
            <a:r>
              <a:rPr lang="en-US" sz="1200" dirty="0" smtClean="0">
                <a:solidFill>
                  <a:schemeClr val="tx1"/>
                </a:solidFill>
                <a:latin typeface="Arial" pitchFamily="34" charset="0"/>
                <a:cs typeface="Arial" pitchFamily="34" charset="0"/>
              </a:rPr>
              <a:t>Reduces 2,927 AGRs (28,810 to 25,883)</a:t>
            </a:r>
          </a:p>
          <a:p>
            <a:pPr algn="ctr"/>
            <a:endParaRPr lang="en-US" sz="1200" dirty="0" smtClean="0">
              <a:solidFill>
                <a:schemeClr val="tx1"/>
              </a:solidFill>
              <a:latin typeface="Arial" pitchFamily="34" charset="0"/>
              <a:cs typeface="Arial" pitchFamily="34" charset="0"/>
            </a:endParaRPr>
          </a:p>
          <a:p>
            <a:pPr algn="ctr"/>
            <a:r>
              <a:rPr lang="en-US" sz="1200" dirty="0" smtClean="0">
                <a:solidFill>
                  <a:schemeClr val="tx1"/>
                </a:solidFill>
                <a:latin typeface="Arial" pitchFamily="34" charset="0"/>
                <a:cs typeface="Arial" pitchFamily="34" charset="0"/>
              </a:rPr>
              <a:t>Reduces 2,814 MILTECHs (27,210 to 24,396)</a:t>
            </a:r>
          </a:p>
          <a:p>
            <a:pPr algn="ctr"/>
            <a:endParaRPr lang="en-US" sz="1200" dirty="0" smtClean="0">
              <a:solidFill>
                <a:schemeClr val="tx1"/>
              </a:solidFill>
              <a:latin typeface="Arial" pitchFamily="34" charset="0"/>
              <a:cs typeface="Arial" pitchFamily="34" charset="0"/>
            </a:endParaRPr>
          </a:p>
          <a:p>
            <a:pPr algn="ctr"/>
            <a:r>
              <a:rPr lang="en-US" sz="1200" b="1" dirty="0" smtClean="0">
                <a:solidFill>
                  <a:schemeClr val="tx1"/>
                </a:solidFill>
                <a:latin typeface="Arial" pitchFamily="34" charset="0"/>
                <a:cs typeface="Arial" pitchFamily="34" charset="0"/>
              </a:rPr>
              <a:t>Total: 5,741 fulltime</a:t>
            </a:r>
          </a:p>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76200"/>
            <a:ext cx="82296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Offering Alternatives</a:t>
            </a:r>
            <a:endPar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0" y="1219200"/>
            <a:ext cx="8991600" cy="5663089"/>
          </a:xfrm>
          <a:prstGeom prst="rect">
            <a:avLst/>
          </a:prstGeom>
        </p:spPr>
        <p:txBody>
          <a:bodyPr wrap="square">
            <a:spAutoFit/>
          </a:bodyPr>
          <a:lstStyle/>
          <a:p>
            <a:pPr marL="457200" indent="-457200">
              <a:buFont typeface="Arial" pitchFamily="34" charset="0"/>
              <a:buChar char="•"/>
            </a:pPr>
            <a:r>
              <a:rPr lang="en-US" sz="1800" dirty="0" smtClean="0"/>
              <a:t>On many occasions over the past few months, </a:t>
            </a:r>
            <a:r>
              <a:rPr lang="en-US" sz="1800" dirty="0" smtClean="0"/>
              <a:t>the National Guard has presented alternatives to </a:t>
            </a:r>
            <a:r>
              <a:rPr lang="en-US" sz="1800" dirty="0" smtClean="0"/>
              <a:t>the Army that would fulfill the original Army </a:t>
            </a:r>
            <a:r>
              <a:rPr lang="en-US" sz="1800" dirty="0" smtClean="0"/>
              <a:t>National </a:t>
            </a:r>
            <a:r>
              <a:rPr lang="en-US" sz="1800" dirty="0" smtClean="0"/>
              <a:t>Guard (ARNG) portion </a:t>
            </a:r>
            <a:r>
              <a:rPr lang="en-US" sz="1800" dirty="0" smtClean="0"/>
              <a:t>of </a:t>
            </a:r>
            <a:r>
              <a:rPr lang="en-US" sz="1800" dirty="0" smtClean="0"/>
              <a:t>shared reductions </a:t>
            </a:r>
            <a:r>
              <a:rPr lang="en-US" sz="1800" dirty="0" smtClean="0"/>
              <a:t>required in </a:t>
            </a:r>
            <a:r>
              <a:rPr lang="en-US" sz="1800" dirty="0" smtClean="0"/>
              <a:t>the Budget </a:t>
            </a:r>
            <a:r>
              <a:rPr lang="en-US" sz="1800" dirty="0" smtClean="0"/>
              <a:t>Control </a:t>
            </a:r>
            <a:r>
              <a:rPr lang="en-US" sz="1800" dirty="0" smtClean="0"/>
              <a:t>Act (BCA), but </a:t>
            </a:r>
            <a:r>
              <a:rPr lang="en-US" sz="1800" dirty="0" smtClean="0"/>
              <a:t>those recommendations </a:t>
            </a:r>
            <a:r>
              <a:rPr lang="en-US" sz="1800" dirty="0" smtClean="0"/>
              <a:t>have yielded no prospect of change to the </a:t>
            </a:r>
            <a:r>
              <a:rPr lang="en-US" sz="1800" dirty="0" smtClean="0"/>
              <a:t>Army’s original plans </a:t>
            </a:r>
            <a:r>
              <a:rPr lang="en-US" sz="1800" dirty="0" smtClean="0"/>
              <a:t>to significantly </a:t>
            </a:r>
            <a:r>
              <a:rPr lang="en-US" sz="1800" dirty="0" smtClean="0"/>
              <a:t>reduce the </a:t>
            </a:r>
            <a:r>
              <a:rPr lang="en-US" sz="1800" dirty="0" smtClean="0"/>
              <a:t>ARNG.   </a:t>
            </a:r>
            <a:endParaRPr lang="en-US" sz="1800" dirty="0" smtClean="0"/>
          </a:p>
          <a:p>
            <a:pPr marL="457200" indent="-457200"/>
            <a:endParaRPr lang="en-US" sz="800" dirty="0" smtClean="0"/>
          </a:p>
          <a:p>
            <a:pPr marL="457200" indent="-457200">
              <a:buFont typeface="Arial" pitchFamily="34" charset="0"/>
              <a:buChar char="•"/>
            </a:pPr>
            <a:r>
              <a:rPr lang="en-US" sz="1800" dirty="0" smtClean="0"/>
              <a:t>The </a:t>
            </a:r>
            <a:r>
              <a:rPr lang="en-US" sz="1800" dirty="0" smtClean="0"/>
              <a:t>ARNG p</a:t>
            </a:r>
            <a:r>
              <a:rPr lang="en-US" sz="1800" dirty="0" smtClean="0"/>
              <a:t>roposal </a:t>
            </a:r>
            <a:r>
              <a:rPr lang="en-US" sz="1800" dirty="0" smtClean="0"/>
              <a:t>would sustain most of the current ARNG force structure, and would </a:t>
            </a:r>
            <a:r>
              <a:rPr lang="en-US" sz="1800" dirty="0" smtClean="0"/>
              <a:t>garner the needed </a:t>
            </a:r>
            <a:r>
              <a:rPr lang="en-US" sz="1800" dirty="0" smtClean="0"/>
              <a:t>savings </a:t>
            </a:r>
            <a:r>
              <a:rPr lang="en-US" sz="1800" dirty="0" smtClean="0"/>
              <a:t>from:</a:t>
            </a:r>
          </a:p>
          <a:p>
            <a:pPr marL="457200" indent="-457200">
              <a:buFont typeface="Arial" pitchFamily="34" charset="0"/>
              <a:buChar char="•"/>
            </a:pPr>
            <a:endParaRPr lang="en-US" sz="800" dirty="0" smtClean="0"/>
          </a:p>
          <a:p>
            <a:pPr marL="914400" lvl="1" indent="-457200">
              <a:buFont typeface="Courier New" pitchFamily="49" charset="0"/>
              <a:buChar char="o"/>
            </a:pPr>
            <a:r>
              <a:rPr lang="en-US" sz="1800" dirty="0" smtClean="0"/>
              <a:t>Military construction</a:t>
            </a:r>
          </a:p>
          <a:p>
            <a:pPr marL="914400" lvl="1" indent="-457200">
              <a:buFont typeface="Courier New" pitchFamily="49" charset="0"/>
              <a:buChar char="o"/>
            </a:pPr>
            <a:r>
              <a:rPr lang="en-US" sz="1800" dirty="0" smtClean="0"/>
              <a:t>F</a:t>
            </a:r>
            <a:r>
              <a:rPr lang="en-US" sz="1800" dirty="0" smtClean="0"/>
              <a:t>acilities maintenance</a:t>
            </a:r>
          </a:p>
          <a:p>
            <a:pPr marL="914400" lvl="1" indent="-457200">
              <a:buFont typeface="Courier New" pitchFamily="49" charset="0"/>
              <a:buChar char="o"/>
            </a:pPr>
            <a:r>
              <a:rPr lang="en-US" sz="1800" dirty="0" smtClean="0"/>
              <a:t>Training</a:t>
            </a:r>
            <a:endParaRPr lang="en-US" sz="1800" dirty="0" smtClean="0"/>
          </a:p>
          <a:p>
            <a:pPr marL="914400" lvl="1" indent="-457200">
              <a:buFont typeface="Courier New" pitchFamily="49" charset="0"/>
              <a:buChar char="o"/>
            </a:pPr>
            <a:r>
              <a:rPr lang="en-US" sz="1800" dirty="0" smtClean="0"/>
              <a:t>Schools</a:t>
            </a:r>
          </a:p>
          <a:p>
            <a:pPr marL="914400" lvl="1" indent="-457200">
              <a:buFont typeface="Courier New" pitchFamily="49" charset="0"/>
              <a:buChar char="o"/>
            </a:pPr>
            <a:r>
              <a:rPr lang="en-US" sz="1800" dirty="0" smtClean="0"/>
              <a:t>R</a:t>
            </a:r>
            <a:r>
              <a:rPr lang="en-US" sz="1800" dirty="0" smtClean="0"/>
              <a:t>ecruiting </a:t>
            </a:r>
          </a:p>
          <a:p>
            <a:pPr marL="914400" lvl="1" indent="-457200">
              <a:buFont typeface="Courier New" pitchFamily="49" charset="0"/>
              <a:buChar char="o"/>
            </a:pPr>
            <a:r>
              <a:rPr lang="en-US" sz="1800" dirty="0" smtClean="0"/>
              <a:t>A</a:t>
            </a:r>
            <a:r>
              <a:rPr lang="en-US" sz="1800" dirty="0" smtClean="0"/>
              <a:t>nd </a:t>
            </a:r>
            <a:r>
              <a:rPr lang="en-US" sz="1800" dirty="0" smtClean="0"/>
              <a:t>other </a:t>
            </a:r>
            <a:r>
              <a:rPr lang="en-US" sz="1800" dirty="0" smtClean="0"/>
              <a:t>areas</a:t>
            </a:r>
          </a:p>
          <a:p>
            <a:pPr marL="914400" lvl="1" indent="-457200">
              <a:buFont typeface="Courier New" pitchFamily="49" charset="0"/>
              <a:buChar char="o"/>
            </a:pPr>
            <a:endParaRPr lang="en-US" sz="800" dirty="0" smtClean="0"/>
          </a:p>
          <a:p>
            <a:pPr marL="457200" indent="-457200">
              <a:buFont typeface="Arial" pitchFamily="34" charset="0"/>
              <a:buChar char="•"/>
            </a:pPr>
            <a:r>
              <a:rPr lang="en-US" sz="1800" dirty="0" smtClean="0"/>
              <a:t>The ARNG </a:t>
            </a:r>
            <a:r>
              <a:rPr lang="en-US" sz="1800" dirty="0" smtClean="0"/>
              <a:t>proposal would assume a minimally </a:t>
            </a:r>
            <a:r>
              <a:rPr lang="en-US" sz="1800" dirty="0" smtClean="0"/>
              <a:t>acceptable </a:t>
            </a:r>
            <a:r>
              <a:rPr lang="en-US" sz="1800" dirty="0" smtClean="0"/>
              <a:t>readiness risk, but would sustain </a:t>
            </a:r>
            <a:r>
              <a:rPr lang="en-US" sz="1800" dirty="0" smtClean="0"/>
              <a:t>capacity </a:t>
            </a:r>
            <a:r>
              <a:rPr lang="en-US" sz="1800" dirty="0" smtClean="0"/>
              <a:t>to provide a trusted </a:t>
            </a:r>
            <a:r>
              <a:rPr lang="en-US" sz="1800" dirty="0" smtClean="0"/>
              <a:t>and </a:t>
            </a:r>
            <a:r>
              <a:rPr lang="en-US" sz="1800" dirty="0" smtClean="0"/>
              <a:t>responsive force to safeguard our communities and defend the nation. </a:t>
            </a:r>
            <a:endParaRPr lang="en-US" sz="1800" dirty="0" smtClean="0">
              <a:solidFill>
                <a:srgbClr val="000000"/>
              </a:solidFill>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p>
        </p:txBody>
      </p:sp>
      <p:sp>
        <p:nvSpPr>
          <p:cNvPr id="4" name="Rectangle 2"/>
          <p:cNvSpPr txBox="1">
            <a:spLocks noChangeArrowheads="1"/>
          </p:cNvSpPr>
          <p:nvPr/>
        </p:nvSpPr>
        <p:spPr>
          <a:xfrm>
            <a:off x="0" y="6096000"/>
            <a:ext cx="9144000" cy="838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lvl="0" algn="ctr" fontAlgn="auto">
              <a:spcAft>
                <a:spcPts val="0"/>
              </a:spcAft>
              <a:defRPr/>
            </a:pPr>
            <a:r>
              <a:rPr lang="en-US" sz="2200" b="1" dirty="0" smtClean="0">
                <a:ln w="6350">
                  <a:noFill/>
                </a:ln>
                <a:solidFill>
                  <a:srgbClr val="C00000"/>
                </a:solidFill>
                <a:effectLst>
                  <a:outerShdw blurRad="38100" dist="38100" dir="2700000" algn="tl">
                    <a:srgbClr val="C0C0C0"/>
                  </a:outerShdw>
                </a:effectLst>
                <a:ea typeface="+mj-ea"/>
                <a:cs typeface="+mj-cs"/>
              </a:rPr>
              <a:t>The National Guard can </a:t>
            </a:r>
            <a:r>
              <a:rPr lang="en-US" sz="2200" b="1" dirty="0" smtClean="0">
                <a:ln w="6350">
                  <a:noFill/>
                </a:ln>
                <a:solidFill>
                  <a:srgbClr val="C00000"/>
                </a:solidFill>
                <a:effectLst>
                  <a:outerShdw blurRad="38100" dist="38100" dir="2700000" algn="tl">
                    <a:srgbClr val="C0C0C0"/>
                  </a:outerShdw>
                </a:effectLst>
                <a:ea typeface="+mj-ea"/>
                <a:cs typeface="+mj-cs"/>
              </a:rPr>
              <a:t>move the nation off </a:t>
            </a:r>
            <a:r>
              <a:rPr lang="en-US" sz="2200" b="1" dirty="0" smtClean="0">
                <a:ln w="6350">
                  <a:noFill/>
                </a:ln>
                <a:solidFill>
                  <a:srgbClr val="C00000"/>
                </a:solidFill>
                <a:effectLst>
                  <a:outerShdw blurRad="38100" dist="38100" dir="2700000" algn="tl">
                    <a:srgbClr val="C0C0C0"/>
                  </a:outerShdw>
                </a:effectLst>
                <a:ea typeface="+mj-ea"/>
                <a:cs typeface="+mj-cs"/>
              </a:rPr>
              <a:t>a </a:t>
            </a:r>
            <a:endParaRPr lang="en-US" sz="2200" b="1" dirty="0" smtClean="0">
              <a:ln w="6350">
                <a:noFill/>
              </a:ln>
              <a:solidFill>
                <a:srgbClr val="C00000"/>
              </a:solidFill>
              <a:effectLst>
                <a:outerShdw blurRad="38100" dist="38100" dir="2700000" algn="tl">
                  <a:srgbClr val="C0C0C0"/>
                </a:outerShdw>
              </a:effectLst>
              <a:ea typeface="+mj-ea"/>
              <a:cs typeface="+mj-cs"/>
            </a:endParaRPr>
          </a:p>
          <a:p>
            <a:pPr lvl="0" algn="ctr" fontAlgn="auto">
              <a:spcAft>
                <a:spcPts val="0"/>
              </a:spcAft>
              <a:defRPr/>
            </a:pPr>
            <a:r>
              <a:rPr lang="en-US" sz="2200" b="1" dirty="0" smtClean="0">
                <a:ln w="6350">
                  <a:noFill/>
                </a:ln>
                <a:solidFill>
                  <a:srgbClr val="C00000"/>
                </a:solidFill>
                <a:effectLst>
                  <a:outerShdw blurRad="38100" dist="38100" dir="2700000" algn="tl">
                    <a:srgbClr val="C0C0C0"/>
                  </a:outerShdw>
                </a:effectLst>
                <a:ea typeface="+mj-ea"/>
                <a:cs typeface="+mj-cs"/>
              </a:rPr>
              <a:t>"</a:t>
            </a:r>
            <a:r>
              <a:rPr lang="en-US" sz="2200" b="1" dirty="0" smtClean="0">
                <a:ln w="6350">
                  <a:noFill/>
                </a:ln>
                <a:solidFill>
                  <a:srgbClr val="C00000"/>
                </a:solidFill>
                <a:effectLst>
                  <a:outerShdw blurRad="38100" dist="38100" dir="2700000" algn="tl">
                    <a:srgbClr val="C0C0C0"/>
                  </a:outerShdw>
                </a:effectLst>
                <a:ea typeface="+mj-ea"/>
                <a:cs typeface="+mj-cs"/>
              </a:rPr>
              <a:t>permanent war footing" but </a:t>
            </a:r>
            <a:r>
              <a:rPr lang="en-US" sz="2200" b="1" dirty="0" smtClean="0">
                <a:ln w="6350">
                  <a:noFill/>
                </a:ln>
                <a:solidFill>
                  <a:srgbClr val="C00000"/>
                </a:solidFill>
                <a:effectLst>
                  <a:outerShdw blurRad="38100" dist="38100" dir="2700000" algn="tl">
                    <a:srgbClr val="C0C0C0"/>
                  </a:outerShdw>
                </a:effectLst>
                <a:ea typeface="+mj-ea"/>
                <a:cs typeface="+mj-cs"/>
              </a:rPr>
              <a:t>retain </a:t>
            </a:r>
            <a:r>
              <a:rPr lang="en-US" sz="2200" b="1" dirty="0" smtClean="0">
                <a:ln w="6350">
                  <a:noFill/>
                </a:ln>
                <a:solidFill>
                  <a:srgbClr val="C00000"/>
                </a:solidFill>
                <a:effectLst>
                  <a:outerShdw blurRad="38100" dist="38100" dir="2700000" algn="tl">
                    <a:srgbClr val="C0C0C0"/>
                  </a:outerShdw>
                </a:effectLst>
                <a:ea typeface="+mj-ea"/>
                <a:cs typeface="+mj-cs"/>
              </a:rPr>
              <a:t>affordable security </a:t>
            </a:r>
            <a:endParaRPr lang="en-US" sz="2200" b="1" dirty="0" smtClean="0">
              <a:ln w="6350">
                <a:noFill/>
              </a:ln>
              <a:solidFill>
                <a:srgbClr val="C00000"/>
              </a:solidFill>
              <a:effectLst>
                <a:outerShdw blurRad="38100" dist="38100" dir="2700000" algn="tl">
                  <a:srgbClr val="C0C0C0"/>
                </a:outerShdw>
              </a:effectLs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76200"/>
            <a:ext cx="82296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The Way Ahead</a:t>
            </a:r>
          </a:p>
        </p:txBody>
      </p:sp>
      <p:sp>
        <p:nvSpPr>
          <p:cNvPr id="8" name="Rectangle 7"/>
          <p:cNvSpPr/>
          <p:nvPr/>
        </p:nvSpPr>
        <p:spPr>
          <a:xfrm>
            <a:off x="0" y="1219200"/>
            <a:ext cx="8991600" cy="5447645"/>
          </a:xfrm>
          <a:prstGeom prst="rect">
            <a:avLst/>
          </a:prstGeom>
        </p:spPr>
        <p:txBody>
          <a:bodyPr wrap="square">
            <a:spAutoFit/>
          </a:bodyPr>
          <a:lstStyle/>
          <a:p>
            <a:pPr marL="457200" indent="-457200"/>
            <a:r>
              <a:rPr lang="en-US" sz="1800" dirty="0" smtClean="0"/>
              <a:t>With divergent views on the best solution and so </a:t>
            </a:r>
            <a:r>
              <a:rPr lang="en-US" sz="1800" dirty="0" smtClean="0"/>
              <a:t>much at stake, there is ample </a:t>
            </a:r>
            <a:r>
              <a:rPr lang="en-US" sz="1800" dirty="0" smtClean="0"/>
              <a:t>time </a:t>
            </a:r>
            <a:r>
              <a:rPr lang="en-US" sz="1800" dirty="0" smtClean="0"/>
              <a:t>for </a:t>
            </a:r>
            <a:endParaRPr lang="en-US" sz="1800" dirty="0" smtClean="0"/>
          </a:p>
          <a:p>
            <a:pPr marL="457200" indent="-457200"/>
            <a:r>
              <a:rPr lang="en-US" sz="1800" dirty="0" smtClean="0"/>
              <a:t>study </a:t>
            </a:r>
            <a:r>
              <a:rPr lang="en-US" sz="1800" dirty="0" smtClean="0"/>
              <a:t>and reflection. Congress </a:t>
            </a:r>
            <a:r>
              <a:rPr lang="en-US" sz="1800" dirty="0" smtClean="0"/>
              <a:t>has </a:t>
            </a:r>
            <a:r>
              <a:rPr lang="en-US" sz="1800" dirty="0" smtClean="0"/>
              <a:t>the opportunity now to slow </a:t>
            </a:r>
            <a:r>
              <a:rPr lang="en-US" sz="1800" dirty="0" smtClean="0"/>
              <a:t>the process and </a:t>
            </a:r>
            <a:r>
              <a:rPr lang="en-US" sz="1800" dirty="0" smtClean="0"/>
              <a:t>review </a:t>
            </a:r>
            <a:endParaRPr lang="en-US" sz="1800" dirty="0" smtClean="0"/>
          </a:p>
          <a:p>
            <a:pPr marL="457200" indent="-457200"/>
            <a:r>
              <a:rPr lang="en-US" sz="1800" dirty="0" smtClean="0"/>
              <a:t>the </a:t>
            </a:r>
            <a:r>
              <a:rPr lang="en-US" sz="1800" dirty="0" smtClean="0"/>
              <a:t>nation’s security </a:t>
            </a:r>
            <a:r>
              <a:rPr lang="en-US" sz="1800" dirty="0" smtClean="0"/>
              <a:t>needs </a:t>
            </a:r>
            <a:r>
              <a:rPr lang="en-US" sz="1800" dirty="0" smtClean="0"/>
              <a:t>and the best way to meet </a:t>
            </a:r>
            <a:r>
              <a:rPr lang="en-US" sz="1800" dirty="0" smtClean="0"/>
              <a:t>those </a:t>
            </a:r>
            <a:r>
              <a:rPr lang="en-US" sz="1800" dirty="0" smtClean="0"/>
              <a:t>needs in </a:t>
            </a:r>
            <a:r>
              <a:rPr lang="en-US" sz="1800" dirty="0" smtClean="0"/>
              <a:t>an affordable </a:t>
            </a:r>
          </a:p>
          <a:p>
            <a:pPr marL="457200" indent="-457200"/>
            <a:r>
              <a:rPr lang="en-US" sz="1800" dirty="0" smtClean="0"/>
              <a:t>fashion</a:t>
            </a:r>
            <a:r>
              <a:rPr lang="en-US" sz="1800" dirty="0" smtClean="0"/>
              <a:t>.</a:t>
            </a:r>
            <a:endParaRPr lang="en-US" sz="1800" dirty="0" smtClean="0"/>
          </a:p>
          <a:p>
            <a:pPr marL="457200" indent="-457200"/>
            <a:endParaRPr lang="en-US" sz="1800" dirty="0" smtClean="0"/>
          </a:p>
          <a:p>
            <a:pPr marL="457200" indent="-457200">
              <a:buFont typeface="+mj-lt"/>
              <a:buAutoNum type="arabicPeriod"/>
            </a:pPr>
            <a:r>
              <a:rPr lang="en-US" sz="1800" dirty="0" smtClean="0"/>
              <a:t>Request </a:t>
            </a:r>
            <a:r>
              <a:rPr lang="en-US" sz="1800" dirty="0" smtClean="0"/>
              <a:t>the analysis for these decisions.</a:t>
            </a:r>
          </a:p>
          <a:p>
            <a:endParaRPr lang="en-US" sz="1800" dirty="0" smtClean="0"/>
          </a:p>
          <a:p>
            <a:pPr marL="457200" indent="-457200">
              <a:buAutoNum type="arabicPeriod" startAt="2"/>
            </a:pPr>
            <a:r>
              <a:rPr lang="en-US" sz="1800" dirty="0" smtClean="0"/>
              <a:t>Support the House bill H.R. 3930 - “National Commission on the Structure of the Army Act of 2014”, which:</a:t>
            </a:r>
          </a:p>
          <a:p>
            <a:pPr lvl="2">
              <a:buFont typeface="Arial" pitchFamily="34" charset="0"/>
              <a:buChar char="•"/>
            </a:pPr>
            <a:r>
              <a:rPr lang="en-US" sz="1800" dirty="0" smtClean="0"/>
              <a:t> Prohibits the Army from using FY15 funds to divest, retire, or transfer, or prepare to divest, retire, or transfer, any aircraft of the Army assigned to units of the Army National Guard as of January 15, 2014.</a:t>
            </a:r>
          </a:p>
          <a:p>
            <a:pPr lvl="2">
              <a:buFont typeface="Arial" pitchFamily="34" charset="0"/>
              <a:buChar char="•"/>
            </a:pPr>
            <a:r>
              <a:rPr lang="en-US" sz="1800" dirty="0" smtClean="0"/>
              <a:t> Prohibits the Army from using FY15 funds to reduce personnel below the authorized end strength levels of 350,000 for the Army National Guard as of September 30, 2014.</a:t>
            </a:r>
          </a:p>
          <a:p>
            <a:pPr lvl="2">
              <a:buFont typeface="Arial" pitchFamily="34" charset="0"/>
              <a:buChar char="•"/>
            </a:pPr>
            <a:r>
              <a:rPr lang="en-US" sz="1800" dirty="0" smtClean="0"/>
              <a:t> Establishes the National Commission on the Structure of the Army</a:t>
            </a:r>
            <a:endParaRPr lang="en-US" sz="1800" dirty="0" smtClean="0">
              <a:solidFill>
                <a:srgbClr val="000000"/>
              </a:solidFill>
              <a:latin typeface="Arial" pitchFamily="34" charset="0"/>
              <a:cs typeface="Arial" pitchFamily="34" charset="0"/>
            </a:endParaRPr>
          </a:p>
          <a:p>
            <a:endParaRPr lang="en-US" sz="2000" dirty="0" smtClean="0">
              <a:solidFill>
                <a:srgbClr val="000000"/>
              </a:solidFill>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p>
        </p:txBody>
      </p:sp>
      <p:sp>
        <p:nvSpPr>
          <p:cNvPr id="4" name="Rectangle 2"/>
          <p:cNvSpPr txBox="1">
            <a:spLocks noChangeArrowheads="1"/>
          </p:cNvSpPr>
          <p:nvPr/>
        </p:nvSpPr>
        <p:spPr>
          <a:xfrm>
            <a:off x="0" y="6096000"/>
            <a:ext cx="9144000" cy="838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lvl="0" algn="ctr" fontAlgn="auto">
              <a:spcAft>
                <a:spcPts val="0"/>
              </a:spcAft>
              <a:defRPr/>
            </a:pPr>
            <a:r>
              <a:rPr lang="en-US" sz="2200" b="1" dirty="0" smtClean="0">
                <a:ln w="6350">
                  <a:noFill/>
                </a:ln>
                <a:solidFill>
                  <a:srgbClr val="C00000"/>
                </a:solidFill>
                <a:effectLst>
                  <a:outerShdw blurRad="38100" dist="38100" dir="2700000" algn="tl">
                    <a:srgbClr val="C0C0C0"/>
                  </a:outerShdw>
                </a:effectLst>
                <a:ea typeface="+mj-ea"/>
                <a:cs typeface="+mj-cs"/>
              </a:rPr>
              <a:t>Leverage the cost-effective National Guard </a:t>
            </a:r>
          </a:p>
          <a:p>
            <a:pPr lvl="0" algn="ctr" fontAlgn="auto">
              <a:spcAft>
                <a:spcPts val="0"/>
              </a:spcAft>
              <a:defRPr/>
            </a:pPr>
            <a:r>
              <a:rPr lang="en-US" sz="2200" b="1" dirty="0" smtClean="0">
                <a:ln w="6350">
                  <a:noFill/>
                </a:ln>
                <a:solidFill>
                  <a:srgbClr val="C00000"/>
                </a:solidFill>
                <a:effectLst>
                  <a:outerShdw blurRad="38100" dist="38100" dir="2700000" algn="tl">
                    <a:srgbClr val="C0C0C0"/>
                  </a:outerShdw>
                </a:effectLst>
                <a:ea typeface="+mj-ea"/>
                <a:cs typeface="+mj-cs"/>
              </a:rPr>
              <a:t>as the solution for preserving Total Force capability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7"/>
          <p:cNvSpPr>
            <a:spLocks noChangeArrowheads="1"/>
          </p:cNvSpPr>
          <p:nvPr/>
        </p:nvSpPr>
        <p:spPr bwMode="auto">
          <a:xfrm>
            <a:off x="152400" y="1219200"/>
            <a:ext cx="8991600" cy="5448287"/>
          </a:xfrm>
          <a:prstGeom prst="rect">
            <a:avLst/>
          </a:prstGeom>
          <a:noFill/>
          <a:ln w="9525">
            <a:noFill/>
            <a:miter lim="800000"/>
            <a:headEnd/>
            <a:tailEnd/>
          </a:ln>
        </p:spPr>
        <p:txBody>
          <a:bodyPr wrap="square" lIns="92075" tIns="46038" rIns="92075" bIns="46038">
            <a:spAutoFit/>
          </a:bodyPr>
          <a:lstStyle/>
          <a:p>
            <a:r>
              <a:rPr lang="en-US" sz="2400" b="1" dirty="0" smtClean="0">
                <a:solidFill>
                  <a:schemeClr val="tx2"/>
                </a:solidFill>
              </a:rPr>
              <a:t>Build an Army When You Need It</a:t>
            </a:r>
            <a:endParaRPr lang="en-US" sz="2400" dirty="0" smtClean="0">
              <a:solidFill>
                <a:schemeClr val="tx2"/>
              </a:solidFill>
            </a:endParaRPr>
          </a:p>
          <a:p>
            <a:pPr>
              <a:buNone/>
            </a:pPr>
            <a:r>
              <a:rPr lang="en-US" sz="1600" dirty="0" smtClean="0">
                <a:solidFill>
                  <a:schemeClr val="tx2"/>
                </a:solidFill>
              </a:rPr>
              <a:t>“To </a:t>
            </a:r>
            <a:r>
              <a:rPr lang="en-US" sz="1600" b="1" u="sng" dirty="0" smtClean="0">
                <a:solidFill>
                  <a:schemeClr val="tx2"/>
                </a:solidFill>
              </a:rPr>
              <a:t>raise</a:t>
            </a:r>
            <a:r>
              <a:rPr lang="en-US" sz="1600" dirty="0" smtClean="0">
                <a:solidFill>
                  <a:schemeClr val="tx2"/>
                </a:solidFill>
              </a:rPr>
              <a:t> and support Armies….to provide and </a:t>
            </a:r>
            <a:r>
              <a:rPr lang="en-US" sz="1600" b="1" u="sng" dirty="0" smtClean="0">
                <a:solidFill>
                  <a:schemeClr val="tx2"/>
                </a:solidFill>
              </a:rPr>
              <a:t>maintain</a:t>
            </a:r>
            <a:r>
              <a:rPr lang="en-US" sz="1600" dirty="0" smtClean="0">
                <a:solidFill>
                  <a:schemeClr val="tx2"/>
                </a:solidFill>
              </a:rPr>
              <a:t> a Navy” </a:t>
            </a:r>
          </a:p>
          <a:p>
            <a:pPr>
              <a:buNone/>
            </a:pPr>
            <a:r>
              <a:rPr lang="en-US" sz="1600" dirty="0" smtClean="0">
                <a:solidFill>
                  <a:schemeClr val="tx2"/>
                </a:solidFill>
              </a:rPr>
              <a:t>              --The War Power and Military Establishment Clauses - Article I, Section 8, Clauses 12-</a:t>
            </a:r>
          </a:p>
          <a:p>
            <a:pPr>
              <a:buNone/>
            </a:pPr>
            <a:r>
              <a:rPr lang="en-US" sz="1600" dirty="0" smtClean="0">
                <a:solidFill>
                  <a:schemeClr val="tx2"/>
                </a:solidFill>
              </a:rPr>
              <a:t>	 13, United States Constitution</a:t>
            </a:r>
          </a:p>
          <a:p>
            <a:pPr>
              <a:buNone/>
            </a:pPr>
            <a:endParaRPr lang="en-US" sz="2000" dirty="0" smtClean="0">
              <a:solidFill>
                <a:schemeClr val="tx2"/>
              </a:solidFill>
            </a:endParaRPr>
          </a:p>
          <a:p>
            <a:r>
              <a:rPr lang="en-US" sz="2400" b="1" dirty="0" smtClean="0">
                <a:solidFill>
                  <a:schemeClr val="tx2"/>
                </a:solidFill>
              </a:rPr>
              <a:t>Maintain a Strong National Guard When You Don’t</a:t>
            </a:r>
          </a:p>
          <a:p>
            <a:pPr>
              <a:buNone/>
            </a:pPr>
            <a:r>
              <a:rPr lang="en-US" sz="1600" dirty="0" smtClean="0">
                <a:solidFill>
                  <a:schemeClr val="tx2"/>
                </a:solidFill>
              </a:rPr>
              <a:t>“To provide for calling forth the Militia to execute the Laws of  the Union, suppress insurrections </a:t>
            </a:r>
          </a:p>
          <a:p>
            <a:pPr>
              <a:buNone/>
            </a:pPr>
            <a:r>
              <a:rPr lang="en-US" sz="1600" dirty="0" smtClean="0">
                <a:solidFill>
                  <a:schemeClr val="tx2"/>
                </a:solidFill>
              </a:rPr>
              <a:t>  and repel invasions”</a:t>
            </a:r>
          </a:p>
          <a:p>
            <a:pPr>
              <a:buNone/>
            </a:pPr>
            <a:r>
              <a:rPr lang="en-US" sz="1600" dirty="0" smtClean="0">
                <a:solidFill>
                  <a:schemeClr val="tx2"/>
                </a:solidFill>
              </a:rPr>
              <a:t>               --The Militia Clauses- Article I, Section 8, Clause 15, </a:t>
            </a:r>
          </a:p>
          <a:p>
            <a:pPr>
              <a:buNone/>
            </a:pPr>
            <a:r>
              <a:rPr lang="en-US" sz="1600" dirty="0" smtClean="0">
                <a:solidFill>
                  <a:schemeClr val="tx2"/>
                </a:solidFill>
              </a:rPr>
              <a:t>                  United States Constitution</a:t>
            </a:r>
          </a:p>
          <a:p>
            <a:pPr>
              <a:buNone/>
            </a:pPr>
            <a:endParaRPr lang="en-US" sz="1600" dirty="0" smtClean="0">
              <a:solidFill>
                <a:schemeClr val="tx2"/>
              </a:solidFill>
            </a:endParaRPr>
          </a:p>
          <a:p>
            <a:pPr>
              <a:buNone/>
            </a:pPr>
            <a:r>
              <a:rPr lang="en-US" sz="1600" b="1" i="1" dirty="0" smtClean="0">
                <a:solidFill>
                  <a:schemeClr val="tx2"/>
                </a:solidFill>
              </a:rPr>
              <a:t>“The militia, long a staple of republican thought, loomed</a:t>
            </a:r>
          </a:p>
          <a:p>
            <a:pPr>
              <a:buNone/>
            </a:pPr>
            <a:r>
              <a:rPr lang="en-US" sz="1600" b="1" i="1" dirty="0" smtClean="0">
                <a:solidFill>
                  <a:schemeClr val="tx2"/>
                </a:solidFill>
              </a:rPr>
              <a:t>large in the deliberations of the Framers, many of whom </a:t>
            </a:r>
          </a:p>
          <a:p>
            <a:pPr>
              <a:buNone/>
            </a:pPr>
            <a:r>
              <a:rPr lang="en-US" sz="1600" b="1" i="1" dirty="0" smtClean="0">
                <a:solidFill>
                  <a:schemeClr val="tx2"/>
                </a:solidFill>
              </a:rPr>
              <a:t>were troubled by the prospect of a standing army in times </a:t>
            </a:r>
          </a:p>
          <a:p>
            <a:pPr>
              <a:buNone/>
            </a:pPr>
            <a:r>
              <a:rPr lang="en-US" sz="1600" b="1" i="1" dirty="0" smtClean="0">
                <a:solidFill>
                  <a:schemeClr val="tx2"/>
                </a:solidFill>
              </a:rPr>
              <a:t>of peace. For the Founders, a militia, composed of a "people</a:t>
            </a:r>
          </a:p>
          <a:p>
            <a:pPr>
              <a:buNone/>
            </a:pPr>
            <a:r>
              <a:rPr lang="en-US" sz="1600" b="1" i="1" dirty="0" smtClean="0">
                <a:solidFill>
                  <a:schemeClr val="tx2"/>
                </a:solidFill>
              </a:rPr>
              <a:t>numerous and armed," was the ultimate guardian of liberty.”</a:t>
            </a:r>
          </a:p>
          <a:p>
            <a:pPr>
              <a:buNone/>
            </a:pPr>
            <a:r>
              <a:rPr lang="en-US" sz="1600" i="1" dirty="0" smtClean="0">
                <a:solidFill>
                  <a:schemeClr val="tx2"/>
                </a:solidFill>
              </a:rPr>
              <a:t>               --</a:t>
            </a:r>
            <a:r>
              <a:rPr lang="en-US" sz="1600" i="1" dirty="0" err="1" smtClean="0">
                <a:solidFill>
                  <a:schemeClr val="tx2"/>
                </a:solidFill>
              </a:rPr>
              <a:t>Mackubin</a:t>
            </a:r>
            <a:r>
              <a:rPr lang="en-US" sz="1600" i="1" dirty="0" smtClean="0">
                <a:solidFill>
                  <a:schemeClr val="tx2"/>
                </a:solidFill>
              </a:rPr>
              <a:t> Owens, Professor of National Security </a:t>
            </a:r>
          </a:p>
          <a:p>
            <a:pPr>
              <a:buNone/>
            </a:pPr>
            <a:r>
              <a:rPr lang="en-US" sz="1600" i="1" dirty="0" smtClean="0">
                <a:solidFill>
                  <a:schemeClr val="tx2"/>
                </a:solidFill>
              </a:rPr>
              <a:t>                  Affairs, United States Naval War College</a:t>
            </a:r>
          </a:p>
          <a:p>
            <a:pPr>
              <a:buNone/>
            </a:pPr>
            <a:endParaRPr lang="en-US" sz="1600" dirty="0" smtClean="0">
              <a:solidFill>
                <a:schemeClr val="tx2"/>
              </a:solidFill>
            </a:endParaRPr>
          </a:p>
          <a:p>
            <a:pPr>
              <a:buNone/>
            </a:pPr>
            <a:endParaRPr lang="en-US" sz="2400" b="1" dirty="0">
              <a:solidFill>
                <a:srgbClr val="002060"/>
              </a:solidFill>
            </a:endParaRPr>
          </a:p>
        </p:txBody>
      </p:sp>
      <p:sp>
        <p:nvSpPr>
          <p:cNvPr id="7" name="Title 1"/>
          <p:cNvSpPr>
            <a:spLocks noGrp="1"/>
          </p:cNvSpPr>
          <p:nvPr>
            <p:ph type="title"/>
          </p:nvPr>
        </p:nvSpPr>
        <p:spPr>
          <a:xfrm>
            <a:off x="990600" y="228600"/>
            <a:ext cx="7924800" cy="1143000"/>
          </a:xfrm>
        </p:spPr>
        <p:txBody>
          <a:bodyPr>
            <a:noAutofit/>
          </a:bodyPr>
          <a:lstStyle/>
          <a:p>
            <a:pPr algn="r">
              <a:defRPr/>
            </a:pP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America’s Defense: </a:t>
            </a:r>
            <a:b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What the Founding Fathers Had In Mind</a:t>
            </a:r>
            <a:r>
              <a:rPr lang="en-US" sz="4000" dirty="0" smtClean="0">
                <a:solidFill>
                  <a:srgbClr val="002060"/>
                </a:solidFill>
                <a:effectLst>
                  <a:outerShdw blurRad="38100" dist="38100" dir="2700000" algn="tl">
                    <a:srgbClr val="000000">
                      <a:alpha val="43137"/>
                    </a:srgbClr>
                  </a:outerShdw>
                </a:effectLst>
              </a:rPr>
              <a:t/>
            </a:r>
            <a:br>
              <a:rPr lang="en-US" sz="4000" dirty="0" smtClean="0">
                <a:solidFill>
                  <a:srgbClr val="002060"/>
                </a:solidFill>
                <a:effectLst>
                  <a:outerShdw blurRad="38100" dist="38100" dir="2700000" algn="tl">
                    <a:srgbClr val="000000">
                      <a:alpha val="43137"/>
                    </a:srgbClr>
                  </a:outerShdw>
                </a:effectLst>
              </a:rPr>
            </a:br>
            <a:endParaRPr lang="en-US" sz="40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2"/>
          <p:cNvSpPr txBox="1">
            <a:spLocks noChangeArrowheads="1"/>
          </p:cNvSpPr>
          <p:nvPr/>
        </p:nvSpPr>
        <p:spPr>
          <a:xfrm>
            <a:off x="1066800" y="6096000"/>
            <a:ext cx="6705600" cy="838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solidFill>
                  <a:srgbClr val="C00000"/>
                </a:solidFill>
                <a:effectLst>
                  <a:outerShdw blurRad="38100" dist="38100" dir="2700000" algn="tl">
                    <a:srgbClr val="C0C0C0"/>
                  </a:outerShdw>
                </a:effectLst>
                <a:uLnTx/>
                <a:uFillTx/>
                <a:latin typeface="Arial" charset="0"/>
                <a:ea typeface="+mj-ea"/>
                <a:cs typeface="+mj-cs"/>
              </a:rPr>
              <a:t>Since 1636</a:t>
            </a:r>
          </a:p>
        </p:txBody>
      </p:sp>
      <p:pic>
        <p:nvPicPr>
          <p:cNvPr id="1028" name="Picture 4"/>
          <p:cNvPicPr>
            <a:picLocks noChangeAspect="1" noChangeArrowheads="1"/>
          </p:cNvPicPr>
          <p:nvPr/>
        </p:nvPicPr>
        <p:blipFill>
          <a:blip r:embed="rId3" cstate="print"/>
          <a:srcRect/>
          <a:stretch>
            <a:fillRect/>
          </a:stretch>
        </p:blipFill>
        <p:spPr bwMode="auto">
          <a:xfrm>
            <a:off x="6172200" y="3886200"/>
            <a:ext cx="2794524" cy="2106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76200"/>
            <a:ext cx="8229600" cy="1143000"/>
          </a:xfrm>
        </p:spPr>
        <p:txBody>
          <a:bodyPr>
            <a:noAutofit/>
          </a:bodyPr>
          <a:lstStyle/>
          <a:p>
            <a:pPr algn="r">
              <a:defRPr/>
            </a:pP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 Dual-Mission Force</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Content Placeholder 5"/>
          <p:cNvSpPr>
            <a:spLocks noGrp="1"/>
          </p:cNvSpPr>
          <p:nvPr>
            <p:ph sz="quarter" idx="2"/>
          </p:nvPr>
        </p:nvSpPr>
        <p:spPr>
          <a:xfrm>
            <a:off x="228600" y="2514600"/>
            <a:ext cx="4268788" cy="3763963"/>
          </a:xfrm>
        </p:spPr>
        <p:txBody>
          <a:bodyPr>
            <a:normAutofit fontScale="70000" lnSpcReduction="20000"/>
          </a:bodyPr>
          <a:lstStyle/>
          <a:p>
            <a:pPr marL="0" indent="0">
              <a:lnSpc>
                <a:spcPct val="120000"/>
              </a:lnSpc>
              <a:spcBef>
                <a:spcPts val="0"/>
              </a:spcBef>
              <a:buNone/>
            </a:pPr>
            <a:r>
              <a:rPr lang="en-US" sz="2900" b="1" dirty="0" smtClean="0">
                <a:solidFill>
                  <a:srgbClr val="002060"/>
                </a:solidFill>
                <a:latin typeface="Arial" pitchFamily="34" charset="0"/>
                <a:cs typeface="Arial" pitchFamily="34" charset="0"/>
              </a:rPr>
              <a:t>Title 10 Mission</a:t>
            </a:r>
          </a:p>
          <a:p>
            <a:pPr marL="0" indent="0">
              <a:lnSpc>
                <a:spcPct val="120000"/>
              </a:lnSpc>
              <a:spcBef>
                <a:spcPts val="0"/>
              </a:spcBef>
              <a:buSzPct val="100000"/>
              <a:buNone/>
            </a:pPr>
            <a:endParaRPr lang="en-US" b="1" dirty="0" smtClean="0">
              <a:latin typeface="Arial" pitchFamily="34" charset="0"/>
              <a:cs typeface="Arial" pitchFamily="34" charset="0"/>
            </a:endParaRPr>
          </a:p>
          <a:p>
            <a:pPr marL="0" indent="0">
              <a:lnSpc>
                <a:spcPct val="120000"/>
              </a:lnSpc>
              <a:spcBef>
                <a:spcPts val="0"/>
              </a:spcBef>
              <a:buSzPct val="100000"/>
              <a:buFont typeface="Arial" pitchFamily="34" charset="0"/>
              <a:buChar char="•"/>
            </a:pPr>
            <a:r>
              <a:rPr lang="en-US" dirty="0" smtClean="0">
                <a:latin typeface="Arial" pitchFamily="34" charset="0"/>
                <a:cs typeface="Arial" pitchFamily="34" charset="0"/>
              </a:rPr>
              <a:t>  The President of the United States can </a:t>
            </a:r>
          </a:p>
          <a:p>
            <a:pPr marL="0" indent="0">
              <a:lnSpc>
                <a:spcPct val="120000"/>
              </a:lnSpc>
              <a:spcBef>
                <a:spcPts val="0"/>
              </a:spcBef>
              <a:buSzPct val="100000"/>
              <a:buNone/>
            </a:pPr>
            <a:r>
              <a:rPr lang="en-US" dirty="0" smtClean="0">
                <a:latin typeface="Arial" pitchFamily="34" charset="0"/>
                <a:cs typeface="Arial" pitchFamily="34" charset="0"/>
              </a:rPr>
              <a:t>    call up the National Guard to participate  </a:t>
            </a:r>
          </a:p>
          <a:p>
            <a:pPr marL="0" indent="0">
              <a:lnSpc>
                <a:spcPct val="120000"/>
              </a:lnSpc>
              <a:spcBef>
                <a:spcPts val="0"/>
              </a:spcBef>
              <a:buSzPct val="100000"/>
              <a:buNone/>
            </a:pPr>
            <a:r>
              <a:rPr lang="en-US" dirty="0" smtClean="0">
                <a:latin typeface="Arial" pitchFamily="34" charset="0"/>
                <a:cs typeface="Arial" pitchFamily="34" charset="0"/>
              </a:rPr>
              <a:t>    in federal missions. </a:t>
            </a:r>
          </a:p>
          <a:p>
            <a:pPr marL="0" indent="0">
              <a:lnSpc>
                <a:spcPct val="120000"/>
              </a:lnSpc>
              <a:spcBef>
                <a:spcPts val="0"/>
              </a:spcBef>
              <a:buSzPct val="100000"/>
              <a:buFont typeface="Arial" pitchFamily="34" charset="0"/>
              <a:buChar char="•"/>
            </a:pPr>
            <a:r>
              <a:rPr lang="en-US" dirty="0" smtClean="0">
                <a:latin typeface="Arial" pitchFamily="34" charset="0"/>
                <a:cs typeface="Arial" pitchFamily="34" charset="0"/>
              </a:rPr>
              <a:t>  The National Guard is a partner with the </a:t>
            </a:r>
          </a:p>
          <a:p>
            <a:pPr marL="0" indent="0">
              <a:lnSpc>
                <a:spcPct val="120000"/>
              </a:lnSpc>
              <a:spcBef>
                <a:spcPts val="0"/>
              </a:spcBef>
              <a:buSzPct val="100000"/>
              <a:buNone/>
            </a:pPr>
            <a:r>
              <a:rPr lang="en-US" dirty="0" smtClean="0">
                <a:latin typeface="Arial" pitchFamily="34" charset="0"/>
                <a:cs typeface="Arial" pitchFamily="34" charset="0"/>
              </a:rPr>
              <a:t>    Active Components and the Reserves</a:t>
            </a:r>
          </a:p>
          <a:p>
            <a:pPr marL="0" indent="0">
              <a:lnSpc>
                <a:spcPct val="120000"/>
              </a:lnSpc>
              <a:spcBef>
                <a:spcPts val="0"/>
              </a:spcBef>
              <a:buSzPct val="100000"/>
              <a:buNone/>
            </a:pPr>
            <a:r>
              <a:rPr lang="en-US" dirty="0" smtClean="0">
                <a:latin typeface="Arial" pitchFamily="34" charset="0"/>
                <a:cs typeface="Arial" pitchFamily="34" charset="0"/>
              </a:rPr>
              <a:t>    in fulfilling the country's military needs. </a:t>
            </a:r>
          </a:p>
          <a:p>
            <a:pPr marL="0" indent="0">
              <a:lnSpc>
                <a:spcPct val="120000"/>
              </a:lnSpc>
              <a:spcBef>
                <a:spcPts val="0"/>
              </a:spcBef>
              <a:buSzPct val="100000"/>
              <a:buFont typeface="Arial" pitchFamily="34" charset="0"/>
              <a:buChar char="•"/>
            </a:pPr>
            <a:r>
              <a:rPr lang="en-US" dirty="0" smtClean="0">
                <a:latin typeface="Arial" pitchFamily="34" charset="0"/>
                <a:cs typeface="Arial" pitchFamily="34" charset="0"/>
              </a:rPr>
              <a:t>  Guard units integrate into the Active  </a:t>
            </a:r>
          </a:p>
          <a:p>
            <a:pPr marL="0" indent="0">
              <a:lnSpc>
                <a:spcPct val="120000"/>
              </a:lnSpc>
              <a:spcBef>
                <a:spcPts val="0"/>
              </a:spcBef>
              <a:buSzPct val="100000"/>
              <a:buNone/>
            </a:pPr>
            <a:r>
              <a:rPr lang="en-US" dirty="0" smtClean="0">
                <a:latin typeface="Arial" pitchFamily="34" charset="0"/>
                <a:cs typeface="Arial" pitchFamily="34" charset="0"/>
              </a:rPr>
              <a:t>   Components, bolstering crucial combat,  </a:t>
            </a:r>
          </a:p>
          <a:p>
            <a:pPr marL="0" indent="0">
              <a:lnSpc>
                <a:spcPct val="120000"/>
              </a:lnSpc>
              <a:spcBef>
                <a:spcPts val="0"/>
              </a:spcBef>
              <a:buSzPct val="100000"/>
              <a:buNone/>
            </a:pPr>
            <a:r>
              <a:rPr lang="en-US" dirty="0" smtClean="0">
                <a:latin typeface="Arial" pitchFamily="34" charset="0"/>
                <a:cs typeface="Arial" pitchFamily="34" charset="0"/>
              </a:rPr>
              <a:t>   combat support, combat service </a:t>
            </a:r>
          </a:p>
          <a:p>
            <a:pPr marL="0" indent="0">
              <a:lnSpc>
                <a:spcPct val="120000"/>
              </a:lnSpc>
              <a:spcBef>
                <a:spcPts val="0"/>
              </a:spcBef>
              <a:buSzPct val="100000"/>
              <a:buNone/>
            </a:pPr>
            <a:r>
              <a:rPr lang="en-US" dirty="0" smtClean="0">
                <a:latin typeface="Arial" pitchFamily="34" charset="0"/>
                <a:cs typeface="Arial" pitchFamily="34" charset="0"/>
              </a:rPr>
              <a:t>   support, peacekeeping and  </a:t>
            </a:r>
          </a:p>
          <a:p>
            <a:pPr marL="0" indent="0">
              <a:lnSpc>
                <a:spcPct val="120000"/>
              </a:lnSpc>
              <a:spcBef>
                <a:spcPts val="0"/>
              </a:spcBef>
              <a:buSzPct val="100000"/>
              <a:buNone/>
            </a:pPr>
            <a:r>
              <a:rPr lang="en-US" dirty="0" smtClean="0">
                <a:latin typeface="Arial" pitchFamily="34" charset="0"/>
                <a:cs typeface="Arial" pitchFamily="34" charset="0"/>
              </a:rPr>
              <a:t>   humanitarian relief missions</a:t>
            </a:r>
            <a:endParaRPr lang="en-US" dirty="0">
              <a:latin typeface="Arial" pitchFamily="34" charset="0"/>
              <a:cs typeface="Arial" pitchFamily="34" charset="0"/>
            </a:endParaRPr>
          </a:p>
        </p:txBody>
      </p:sp>
      <p:sp>
        <p:nvSpPr>
          <p:cNvPr id="9" name="Rectangle 2"/>
          <p:cNvSpPr txBox="1">
            <a:spLocks noChangeArrowheads="1"/>
          </p:cNvSpPr>
          <p:nvPr/>
        </p:nvSpPr>
        <p:spPr>
          <a:xfrm>
            <a:off x="0" y="6096000"/>
            <a:ext cx="9144000" cy="838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w="6350">
                <a:noFill/>
              </a:ln>
              <a:solidFill>
                <a:srgbClr val="C00000"/>
              </a:solidFill>
              <a:effectLst>
                <a:outerShdw blurRad="38100" dist="38100" dir="2700000" algn="tl">
                  <a:srgbClr val="C0C0C0"/>
                </a:outerShdw>
              </a:effectLst>
              <a:uLnTx/>
              <a:uFillTx/>
              <a:latin typeface="Arial" charset="0"/>
              <a:ea typeface="+mj-ea"/>
              <a:cs typeface="+mj-cs"/>
            </a:endParaRPr>
          </a:p>
        </p:txBody>
      </p:sp>
      <p:sp>
        <p:nvSpPr>
          <p:cNvPr id="13" name="TextBox 12"/>
          <p:cNvSpPr txBox="1"/>
          <p:nvPr/>
        </p:nvSpPr>
        <p:spPr>
          <a:xfrm>
            <a:off x="228600" y="1280517"/>
            <a:ext cx="8972328" cy="1538883"/>
          </a:xfrm>
          <a:prstGeom prst="rect">
            <a:avLst/>
          </a:prstGeom>
          <a:noFill/>
        </p:spPr>
        <p:txBody>
          <a:bodyPr wrap="none" rtlCol="0">
            <a:spAutoFit/>
          </a:bodyPr>
          <a:lstStyle/>
          <a:p>
            <a:r>
              <a:rPr lang="en-US" sz="1600" b="1" dirty="0" smtClean="0">
                <a:solidFill>
                  <a:schemeClr val="tx2"/>
                </a:solidFill>
              </a:rPr>
              <a:t>The National Guard has two distinct missions – one acting as a reserve component to the </a:t>
            </a:r>
          </a:p>
          <a:p>
            <a:r>
              <a:rPr lang="en-US" sz="1600" b="1" dirty="0" smtClean="0">
                <a:solidFill>
                  <a:schemeClr val="tx2"/>
                </a:solidFill>
              </a:rPr>
              <a:t>active forces in time of war, and the other responding in the homeland to domestic </a:t>
            </a:r>
          </a:p>
          <a:p>
            <a:r>
              <a:rPr lang="en-US" sz="1600" b="1" dirty="0" smtClean="0">
                <a:solidFill>
                  <a:schemeClr val="tx2"/>
                </a:solidFill>
              </a:rPr>
              <a:t>emergencies. When future planning decisions about our force are made, BOTH have to be</a:t>
            </a:r>
          </a:p>
          <a:p>
            <a:r>
              <a:rPr lang="en-US" sz="1600" b="1" dirty="0" smtClean="0">
                <a:solidFill>
                  <a:schemeClr val="tx2"/>
                </a:solidFill>
              </a:rPr>
              <a:t>considered.</a:t>
            </a:r>
            <a:endParaRPr lang="en-US" sz="1600" dirty="0" smtClean="0">
              <a:solidFill>
                <a:schemeClr val="tx2"/>
              </a:solidFill>
            </a:endParaRPr>
          </a:p>
          <a:p>
            <a:endParaRPr lang="en-US" dirty="0"/>
          </a:p>
        </p:txBody>
      </p:sp>
      <p:sp>
        <p:nvSpPr>
          <p:cNvPr id="14" name="Content Placeholder 5"/>
          <p:cNvSpPr txBox="1">
            <a:spLocks/>
          </p:cNvSpPr>
          <p:nvPr/>
        </p:nvSpPr>
        <p:spPr>
          <a:xfrm>
            <a:off x="4572000" y="2514600"/>
            <a:ext cx="4421188" cy="3763963"/>
          </a:xfrm>
          <a:prstGeom prst="rect">
            <a:avLst/>
          </a:prstGeom>
        </p:spPr>
        <p:txBody>
          <a:bodyPr vert="horz">
            <a:normAutofit fontScale="70000" lnSpcReduction="20000"/>
          </a:bodyPr>
          <a:lstStyle/>
          <a:p>
            <a:pPr marL="0" marR="0" lvl="0" indent="0" algn="l" defTabSz="914400" rtl="0" eaLnBrk="1" fontAlgn="auto" latinLnBrk="0" hangingPunct="1">
              <a:lnSpc>
                <a:spcPct val="120000"/>
              </a:lnSpc>
              <a:spcBef>
                <a:spcPts val="0"/>
              </a:spcBef>
              <a:spcAft>
                <a:spcPts val="0"/>
              </a:spcAft>
              <a:buClr>
                <a:schemeClr val="tx1">
                  <a:shade val="95000"/>
                </a:schemeClr>
              </a:buClr>
              <a:buSzPct val="65000"/>
              <a:buFont typeface="Wingdings 2"/>
              <a:buNone/>
              <a:tabLst/>
              <a:defRPr/>
            </a:pPr>
            <a:r>
              <a:rPr kumimoji="0" lang="en-US" sz="29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Title 32</a:t>
            </a:r>
            <a:r>
              <a:rPr kumimoji="0" lang="en-US" sz="2900" b="1" i="0" u="none" strike="noStrike" kern="1200" cap="none" spc="0" normalizeH="0" noProof="0" dirty="0" smtClean="0">
                <a:ln>
                  <a:noFill/>
                </a:ln>
                <a:solidFill>
                  <a:srgbClr val="002060"/>
                </a:solidFill>
                <a:effectLst/>
                <a:uLnTx/>
                <a:uFillTx/>
                <a:latin typeface="Arial" pitchFamily="34" charset="0"/>
                <a:ea typeface="+mn-ea"/>
                <a:cs typeface="Arial" pitchFamily="34" charset="0"/>
              </a:rPr>
              <a:t> Mission</a:t>
            </a:r>
            <a:endParaRPr kumimoji="0" lang="en-US" sz="29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20000"/>
              </a:lnSpc>
              <a:spcBef>
                <a:spcPts val="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lvl="0" fontAlgn="auto">
              <a:lnSpc>
                <a:spcPct val="120000"/>
              </a:lnSpc>
              <a:spcBef>
                <a:spcPts val="0"/>
              </a:spcBef>
              <a:spcAft>
                <a:spcPts val="0"/>
              </a:spcAft>
              <a:buClr>
                <a:schemeClr val="tx1">
                  <a:shade val="95000"/>
                </a:schemeClr>
              </a:buClr>
              <a:buSzPct val="100000"/>
              <a:buFont typeface="Arial" pitchFamily="34" charset="0"/>
              <a:buChar char="•"/>
            </a:pPr>
            <a:r>
              <a:rPr lang="en-US" sz="2400" dirty="0" smtClean="0">
                <a:latin typeface="Arial" pitchFamily="34" charset="0"/>
                <a:cs typeface="Arial" pitchFamily="34" charset="0"/>
              </a:rPr>
              <a:t>  Even in peace time, the Guard still has   </a:t>
            </a:r>
          </a:p>
          <a:p>
            <a:pPr lvl="0" fontAlgn="auto">
              <a:lnSpc>
                <a:spcPct val="120000"/>
              </a:lnSpc>
              <a:spcBef>
                <a:spcPts val="0"/>
              </a:spcBef>
              <a:spcAft>
                <a:spcPts val="0"/>
              </a:spcAft>
              <a:buClr>
                <a:schemeClr val="tx1">
                  <a:shade val="95000"/>
                </a:schemeClr>
              </a:buClr>
              <a:buSzPct val="100000"/>
            </a:pPr>
            <a:r>
              <a:rPr lang="en-US" sz="2400" dirty="0" smtClean="0">
                <a:latin typeface="Arial" pitchFamily="34" charset="0"/>
                <a:cs typeface="Arial" pitchFamily="34" charset="0"/>
              </a:rPr>
              <a:t>   an important job at home. </a:t>
            </a:r>
          </a:p>
          <a:p>
            <a:pPr lvl="0" fontAlgn="auto">
              <a:lnSpc>
                <a:spcPct val="120000"/>
              </a:lnSpc>
              <a:spcBef>
                <a:spcPts val="0"/>
              </a:spcBef>
              <a:spcAft>
                <a:spcPts val="0"/>
              </a:spcAft>
              <a:buClr>
                <a:schemeClr val="tx1">
                  <a:shade val="95000"/>
                </a:schemeClr>
              </a:buClr>
              <a:buSzPct val="100000"/>
              <a:buFont typeface="Arial" pitchFamily="34" charset="0"/>
              <a:buChar char="•"/>
            </a:pPr>
            <a:r>
              <a:rPr lang="en-US" sz="2400" dirty="0" smtClean="0">
                <a:latin typeface="Arial" pitchFamily="34" charset="0"/>
                <a:cs typeface="Arial" pitchFamily="34" charset="0"/>
              </a:rPr>
              <a:t>  In each state, the Governor, through the </a:t>
            </a:r>
          </a:p>
          <a:p>
            <a:pPr lvl="0" fontAlgn="auto">
              <a:lnSpc>
                <a:spcPct val="120000"/>
              </a:lnSpc>
              <a:spcBef>
                <a:spcPts val="0"/>
              </a:spcBef>
              <a:spcAft>
                <a:spcPts val="0"/>
              </a:spcAft>
              <a:buClr>
                <a:schemeClr val="tx1">
                  <a:shade val="95000"/>
                </a:schemeClr>
              </a:buClr>
              <a:buSzPct val="100000"/>
            </a:pPr>
            <a:r>
              <a:rPr lang="en-US" sz="2400" dirty="0" smtClean="0">
                <a:latin typeface="Arial" pitchFamily="34" charset="0"/>
                <a:cs typeface="Arial" pitchFamily="34" charset="0"/>
              </a:rPr>
              <a:t>   State Adjutant General, commands the </a:t>
            </a:r>
          </a:p>
          <a:p>
            <a:pPr lvl="0" fontAlgn="auto">
              <a:lnSpc>
                <a:spcPct val="120000"/>
              </a:lnSpc>
              <a:spcBef>
                <a:spcPts val="0"/>
              </a:spcBef>
              <a:spcAft>
                <a:spcPts val="0"/>
              </a:spcAft>
              <a:buClr>
                <a:schemeClr val="tx1">
                  <a:shade val="95000"/>
                </a:schemeClr>
              </a:buClr>
              <a:buSzPct val="100000"/>
            </a:pPr>
            <a:r>
              <a:rPr lang="en-US" sz="2400" dirty="0" smtClean="0">
                <a:latin typeface="Arial" pitchFamily="34" charset="0"/>
                <a:cs typeface="Arial" pitchFamily="34" charset="0"/>
              </a:rPr>
              <a:t>   state Guard forces. </a:t>
            </a:r>
          </a:p>
          <a:p>
            <a:pPr lvl="0" fontAlgn="auto">
              <a:lnSpc>
                <a:spcPct val="120000"/>
              </a:lnSpc>
              <a:spcBef>
                <a:spcPts val="0"/>
              </a:spcBef>
              <a:spcAft>
                <a:spcPts val="0"/>
              </a:spcAft>
              <a:buClr>
                <a:schemeClr val="tx1">
                  <a:shade val="95000"/>
                </a:schemeClr>
              </a:buClr>
              <a:buSzPct val="100000"/>
              <a:buFont typeface="Arial" pitchFamily="34" charset="0"/>
              <a:buChar char="•"/>
            </a:pPr>
            <a:r>
              <a:rPr lang="en-US" sz="2400" dirty="0" smtClean="0">
                <a:latin typeface="Arial" pitchFamily="34" charset="0"/>
                <a:cs typeface="Arial" pitchFamily="34" charset="0"/>
              </a:rPr>
              <a:t>  The Governor can call the National </a:t>
            </a:r>
          </a:p>
          <a:p>
            <a:pPr lvl="0" fontAlgn="auto">
              <a:lnSpc>
                <a:spcPct val="120000"/>
              </a:lnSpc>
              <a:spcBef>
                <a:spcPts val="0"/>
              </a:spcBef>
              <a:spcAft>
                <a:spcPts val="0"/>
              </a:spcAft>
              <a:buClr>
                <a:schemeClr val="tx1">
                  <a:shade val="95000"/>
                </a:schemeClr>
              </a:buClr>
              <a:buSzPct val="100000"/>
            </a:pPr>
            <a:r>
              <a:rPr lang="en-US" sz="2400" dirty="0" smtClean="0">
                <a:latin typeface="Arial" pitchFamily="34" charset="0"/>
                <a:cs typeface="Arial" pitchFamily="34" charset="0"/>
              </a:rPr>
              <a:t>   Guard into action during local or statewide </a:t>
            </a:r>
          </a:p>
          <a:p>
            <a:pPr lvl="0" fontAlgn="auto">
              <a:lnSpc>
                <a:spcPct val="120000"/>
              </a:lnSpc>
              <a:spcBef>
                <a:spcPts val="0"/>
              </a:spcBef>
              <a:spcAft>
                <a:spcPts val="0"/>
              </a:spcAft>
              <a:buClr>
                <a:schemeClr val="tx1">
                  <a:shade val="95000"/>
                </a:schemeClr>
              </a:buClr>
              <a:buSzPct val="100000"/>
            </a:pPr>
            <a:r>
              <a:rPr lang="en-US" sz="2400" dirty="0" smtClean="0">
                <a:latin typeface="Arial" pitchFamily="34" charset="0"/>
                <a:cs typeface="Arial" pitchFamily="34" charset="0"/>
              </a:rPr>
              <a:t>   emergencies – such as hurricanes, floods, </a:t>
            </a:r>
          </a:p>
          <a:p>
            <a:pPr lvl="0" fontAlgn="auto">
              <a:lnSpc>
                <a:spcPct val="120000"/>
              </a:lnSpc>
              <a:spcBef>
                <a:spcPts val="0"/>
              </a:spcBef>
              <a:spcAft>
                <a:spcPts val="0"/>
              </a:spcAft>
              <a:buClr>
                <a:schemeClr val="tx1">
                  <a:shade val="95000"/>
                </a:schemeClr>
              </a:buClr>
              <a:buSzPct val="100000"/>
            </a:pPr>
            <a:r>
              <a:rPr lang="en-US" sz="2400" dirty="0" smtClean="0">
                <a:latin typeface="Arial" pitchFamily="34" charset="0"/>
                <a:cs typeface="Arial" pitchFamily="34" charset="0"/>
              </a:rPr>
              <a:t>   drought and civil disturbances – and can    </a:t>
            </a:r>
          </a:p>
          <a:p>
            <a:pPr lvl="0" fontAlgn="auto">
              <a:lnSpc>
                <a:spcPct val="120000"/>
              </a:lnSpc>
              <a:spcBef>
                <a:spcPts val="0"/>
              </a:spcBef>
              <a:spcAft>
                <a:spcPts val="0"/>
              </a:spcAft>
              <a:buClr>
                <a:schemeClr val="tx1">
                  <a:shade val="95000"/>
                </a:schemeClr>
              </a:buClr>
              <a:buSzPct val="100000"/>
            </a:pPr>
            <a:r>
              <a:rPr lang="en-US" sz="2400" dirty="0" smtClean="0">
                <a:latin typeface="Arial" pitchFamily="34" charset="0"/>
                <a:cs typeface="Arial" pitchFamily="34" charset="0"/>
              </a:rPr>
              <a:t>   activate them for counter-drug and airport </a:t>
            </a:r>
          </a:p>
          <a:p>
            <a:pPr lvl="0" fontAlgn="auto">
              <a:lnSpc>
                <a:spcPct val="120000"/>
              </a:lnSpc>
              <a:spcBef>
                <a:spcPts val="0"/>
              </a:spcBef>
              <a:spcAft>
                <a:spcPts val="0"/>
              </a:spcAft>
              <a:buClr>
                <a:schemeClr val="tx1">
                  <a:shade val="95000"/>
                </a:schemeClr>
              </a:buClr>
              <a:buSzPct val="100000"/>
            </a:pPr>
            <a:r>
              <a:rPr lang="en-US" sz="2400" dirty="0" smtClean="0">
                <a:latin typeface="Arial" pitchFamily="34" charset="0"/>
                <a:cs typeface="Arial" pitchFamily="34" charset="0"/>
              </a:rPr>
              <a:t>   and border security missions. </a:t>
            </a: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Rectangle 2"/>
          <p:cNvSpPr txBox="1">
            <a:spLocks noChangeArrowheads="1"/>
          </p:cNvSpPr>
          <p:nvPr/>
        </p:nvSpPr>
        <p:spPr>
          <a:xfrm>
            <a:off x="1066800" y="6096000"/>
            <a:ext cx="6705600" cy="838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n w="6350">
                  <a:noFill/>
                </a:ln>
                <a:solidFill>
                  <a:srgbClr val="C00000"/>
                </a:solidFill>
                <a:effectLst>
                  <a:outerShdw blurRad="38100" dist="38100" dir="2700000" algn="tl">
                    <a:srgbClr val="C0C0C0"/>
                  </a:outerShdw>
                </a:effectLst>
                <a:ea typeface="+mj-ea"/>
                <a:cs typeface="+mj-cs"/>
              </a:rPr>
              <a:t>A Job at Home and Abroad</a:t>
            </a:r>
            <a:endParaRPr kumimoji="0" lang="en-US" sz="3200" b="1" i="0" u="none" strike="noStrike" kern="1200" cap="none" spc="0" normalizeH="0" baseline="0" noProof="0" dirty="0" smtClean="0">
              <a:ln w="6350">
                <a:noFill/>
              </a:ln>
              <a:solidFill>
                <a:srgbClr val="C00000"/>
              </a:solidFill>
              <a:effectLst>
                <a:outerShdw blurRad="38100" dist="38100" dir="2700000" algn="tl">
                  <a:srgbClr val="C0C0C0"/>
                </a:outerShdw>
              </a:effectLst>
              <a:uLnTx/>
              <a:uFillTx/>
              <a:latin typeface="Arial"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7"/>
          <p:cNvSpPr>
            <a:spLocks noChangeArrowheads="1"/>
          </p:cNvSpPr>
          <p:nvPr/>
        </p:nvSpPr>
        <p:spPr bwMode="auto">
          <a:xfrm>
            <a:off x="152400" y="921533"/>
            <a:ext cx="8991600" cy="5115889"/>
          </a:xfrm>
          <a:prstGeom prst="rect">
            <a:avLst/>
          </a:prstGeom>
          <a:noFill/>
          <a:ln w="9525">
            <a:noFill/>
            <a:miter lim="800000"/>
            <a:headEnd/>
            <a:tailEnd/>
          </a:ln>
        </p:spPr>
        <p:txBody>
          <a:bodyPr wrap="square" lIns="92075" tIns="46038" rIns="92075" bIns="46038">
            <a:spAutoFit/>
          </a:bodyPr>
          <a:lstStyle/>
          <a:p>
            <a:pPr eaLnBrk="0" hangingPunct="0">
              <a:spcBef>
                <a:spcPct val="20000"/>
              </a:spcBef>
            </a:pPr>
            <a:endParaRPr lang="en-US" sz="1600" b="1" dirty="0" smtClean="0"/>
          </a:p>
          <a:p>
            <a:pPr eaLnBrk="0" hangingPunct="0">
              <a:spcBef>
                <a:spcPct val="20000"/>
              </a:spcBef>
            </a:pPr>
            <a:r>
              <a:rPr lang="en-US" sz="2400" b="1" dirty="0" smtClean="0">
                <a:solidFill>
                  <a:srgbClr val="003399"/>
                </a:solidFill>
              </a:rPr>
              <a:t>What We’re Facing:</a:t>
            </a:r>
          </a:p>
          <a:p>
            <a:pPr eaLnBrk="0" hangingPunct="0">
              <a:spcBef>
                <a:spcPct val="20000"/>
              </a:spcBef>
            </a:pPr>
            <a:endParaRPr lang="en-US" sz="800" b="1" dirty="0" smtClean="0">
              <a:solidFill>
                <a:srgbClr val="C00000"/>
              </a:solidFill>
            </a:endParaRPr>
          </a:p>
          <a:p>
            <a:pPr eaLnBrk="0" hangingPunct="0">
              <a:spcBef>
                <a:spcPts val="0"/>
              </a:spcBef>
              <a:buFont typeface="Arial" pitchFamily="34" charset="0"/>
              <a:buChar char="•"/>
            </a:pPr>
            <a:r>
              <a:rPr lang="en-US" sz="1600" b="1" dirty="0" smtClean="0"/>
              <a:t>  2 ground wars winding down in Middle East, with the </a:t>
            </a:r>
          </a:p>
          <a:p>
            <a:pPr eaLnBrk="0" hangingPunct="0">
              <a:spcBef>
                <a:spcPts val="0"/>
              </a:spcBef>
            </a:pPr>
            <a:r>
              <a:rPr lang="en-US" sz="1600" b="1" dirty="0" smtClean="0"/>
              <a:t>   likelihood we’re not going to fight future wars like we have </a:t>
            </a:r>
          </a:p>
          <a:p>
            <a:pPr eaLnBrk="0" hangingPunct="0">
              <a:spcBef>
                <a:spcPts val="0"/>
              </a:spcBef>
            </a:pPr>
            <a:r>
              <a:rPr lang="en-US" sz="1600" b="1" dirty="0" smtClean="0"/>
              <a:t>   in the past</a:t>
            </a:r>
          </a:p>
          <a:p>
            <a:pPr eaLnBrk="0" hangingPunct="0">
              <a:spcBef>
                <a:spcPts val="0"/>
              </a:spcBef>
            </a:pPr>
            <a:endParaRPr lang="en-US" sz="1600" b="1" dirty="0" smtClean="0"/>
          </a:p>
          <a:p>
            <a:pPr eaLnBrk="0" hangingPunct="0">
              <a:spcBef>
                <a:spcPts val="0"/>
              </a:spcBef>
              <a:buFont typeface="Arial" pitchFamily="34" charset="0"/>
              <a:buChar char="•"/>
            </a:pPr>
            <a:r>
              <a:rPr lang="en-US" sz="1600" b="1" dirty="0" smtClean="0"/>
              <a:t> Strategic shift to the Pacific, focused on Air Force and Naval </a:t>
            </a:r>
          </a:p>
          <a:p>
            <a:pPr eaLnBrk="0" hangingPunct="0">
              <a:spcBef>
                <a:spcPts val="0"/>
              </a:spcBef>
            </a:pPr>
            <a:r>
              <a:rPr lang="en-US" sz="1600" b="1" dirty="0" smtClean="0"/>
              <a:t>   capabilities and less of a reliance on Army ground forces</a:t>
            </a:r>
          </a:p>
          <a:p>
            <a:pPr eaLnBrk="0" hangingPunct="0">
              <a:spcBef>
                <a:spcPts val="0"/>
              </a:spcBef>
            </a:pPr>
            <a:endParaRPr lang="en-US" sz="1600" b="1" dirty="0" smtClean="0"/>
          </a:p>
          <a:p>
            <a:pPr eaLnBrk="0" hangingPunct="0">
              <a:spcBef>
                <a:spcPts val="0"/>
              </a:spcBef>
              <a:buFont typeface="Arial" pitchFamily="34" charset="0"/>
              <a:buChar char="•"/>
            </a:pPr>
            <a:r>
              <a:rPr lang="en-US" sz="1600" b="1" dirty="0" smtClean="0"/>
              <a:t>  A need to reexamine and rebalance foreign and national </a:t>
            </a:r>
          </a:p>
          <a:p>
            <a:pPr eaLnBrk="0" hangingPunct="0">
              <a:spcBef>
                <a:spcPts val="0"/>
              </a:spcBef>
            </a:pPr>
            <a:r>
              <a:rPr lang="en-US" sz="1600" b="1" dirty="0" smtClean="0"/>
              <a:t>   security policy in ways that are more cost-effective</a:t>
            </a:r>
          </a:p>
          <a:p>
            <a:pPr eaLnBrk="0" hangingPunct="0">
              <a:spcBef>
                <a:spcPts val="0"/>
              </a:spcBef>
            </a:pPr>
            <a:endParaRPr lang="en-US" sz="1600" b="1" dirty="0" smtClean="0"/>
          </a:p>
          <a:p>
            <a:pPr eaLnBrk="0" hangingPunct="0">
              <a:spcBef>
                <a:spcPts val="0"/>
              </a:spcBef>
              <a:buFont typeface="Arial" pitchFamily="34" charset="0"/>
              <a:buChar char="•"/>
            </a:pPr>
            <a:r>
              <a:rPr lang="en-US" sz="1600" b="1" dirty="0" smtClean="0"/>
              <a:t>  Reduced funding levels mandated through the Budget Control Act of 2011 and </a:t>
            </a:r>
          </a:p>
          <a:p>
            <a:pPr eaLnBrk="0" hangingPunct="0">
              <a:spcBef>
                <a:spcPts val="0"/>
              </a:spcBef>
            </a:pPr>
            <a:r>
              <a:rPr lang="en-US" sz="1600" b="1" dirty="0" smtClean="0"/>
              <a:t>   sequestration, which hamper the military’s ability to modernize its force and maintain    </a:t>
            </a:r>
          </a:p>
          <a:p>
            <a:pPr eaLnBrk="0" hangingPunct="0">
              <a:spcBef>
                <a:spcPts val="0"/>
              </a:spcBef>
            </a:pPr>
            <a:r>
              <a:rPr lang="en-US" sz="1600" b="1" dirty="0" smtClean="0"/>
              <a:t>   the current structure to meet the challenges of a complex strategic environment. </a:t>
            </a:r>
          </a:p>
          <a:p>
            <a:pPr eaLnBrk="0" hangingPunct="0">
              <a:spcBef>
                <a:spcPts val="0"/>
              </a:spcBef>
            </a:pPr>
            <a:endParaRPr lang="en-US" sz="1600" b="1" dirty="0" smtClean="0"/>
          </a:p>
          <a:p>
            <a:pPr eaLnBrk="0" hangingPunct="0">
              <a:spcBef>
                <a:spcPts val="0"/>
              </a:spcBef>
              <a:buFont typeface="Arial" pitchFamily="34" charset="0"/>
              <a:buChar char="•"/>
            </a:pPr>
            <a:r>
              <a:rPr lang="en-US" sz="1600" b="1" dirty="0" smtClean="0"/>
              <a:t>  Our current force design has not yet adapted to changing global and budgetary </a:t>
            </a:r>
          </a:p>
          <a:p>
            <a:pPr eaLnBrk="0" hangingPunct="0">
              <a:spcBef>
                <a:spcPts val="0"/>
              </a:spcBef>
            </a:pPr>
            <a:r>
              <a:rPr lang="en-US" sz="1600" b="1" dirty="0" smtClean="0"/>
              <a:t>   circumstances. </a:t>
            </a:r>
          </a:p>
          <a:p>
            <a:pPr eaLnBrk="0" hangingPunct="0">
              <a:spcBef>
                <a:spcPts val="0"/>
              </a:spcBef>
            </a:pPr>
            <a:endParaRPr lang="en-US" sz="1600" b="1" dirty="0" smtClean="0"/>
          </a:p>
        </p:txBody>
      </p:sp>
      <p:sp>
        <p:nvSpPr>
          <p:cNvPr id="7" name="Title 1"/>
          <p:cNvSpPr>
            <a:spLocks noGrp="1"/>
          </p:cNvSpPr>
          <p:nvPr>
            <p:ph type="title"/>
          </p:nvPr>
        </p:nvSpPr>
        <p:spPr>
          <a:xfrm>
            <a:off x="2590800" y="0"/>
            <a:ext cx="63246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Striking the Right Balance</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2"/>
          <p:cNvSpPr txBox="1">
            <a:spLocks noChangeArrowheads="1"/>
          </p:cNvSpPr>
          <p:nvPr/>
        </p:nvSpPr>
        <p:spPr>
          <a:xfrm>
            <a:off x="0" y="6096000"/>
            <a:ext cx="9144000" cy="838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lvl="0" algn="ctr" fontAlgn="auto">
              <a:spcAft>
                <a:spcPts val="0"/>
              </a:spcAft>
              <a:defRPr/>
            </a:pPr>
            <a:r>
              <a:rPr lang="en-US" sz="2600" b="1" dirty="0" smtClean="0">
                <a:ln w="6350">
                  <a:noFill/>
                </a:ln>
                <a:solidFill>
                  <a:srgbClr val="003399"/>
                </a:solidFill>
                <a:effectLst>
                  <a:outerShdw blurRad="38100" dist="38100" dir="2700000" algn="tl">
                    <a:srgbClr val="C0C0C0"/>
                  </a:outerShdw>
                </a:effectLst>
                <a:ea typeface="+mj-ea"/>
                <a:cs typeface="+mj-cs"/>
              </a:rPr>
              <a:t>Balancing Defense Needs With What America Can Afford</a:t>
            </a:r>
          </a:p>
        </p:txBody>
      </p:sp>
      <p:pic>
        <p:nvPicPr>
          <p:cNvPr id="24578" name="Picture 2" descr="http://www.dig-mar.com/wp-content/uploads/2012/12/balance-weighing-scales.jpg"/>
          <p:cNvPicPr>
            <a:picLocks noChangeAspect="1" noChangeArrowheads="1"/>
          </p:cNvPicPr>
          <p:nvPr/>
        </p:nvPicPr>
        <p:blipFill>
          <a:blip r:embed="rId3" cstate="print"/>
          <a:srcRect/>
          <a:stretch>
            <a:fillRect/>
          </a:stretch>
        </p:blipFill>
        <p:spPr bwMode="auto">
          <a:xfrm>
            <a:off x="6477000" y="1295400"/>
            <a:ext cx="2514600" cy="204476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7"/>
          <p:cNvSpPr>
            <a:spLocks noChangeArrowheads="1"/>
          </p:cNvSpPr>
          <p:nvPr/>
        </p:nvSpPr>
        <p:spPr bwMode="auto">
          <a:xfrm>
            <a:off x="152400" y="990600"/>
            <a:ext cx="8991600" cy="5977663"/>
          </a:xfrm>
          <a:prstGeom prst="rect">
            <a:avLst/>
          </a:prstGeom>
          <a:noFill/>
          <a:ln w="9525">
            <a:noFill/>
            <a:miter lim="800000"/>
            <a:headEnd/>
            <a:tailEnd/>
          </a:ln>
        </p:spPr>
        <p:txBody>
          <a:bodyPr wrap="square" lIns="92075" tIns="46038" rIns="92075" bIns="46038">
            <a:spAutoFit/>
          </a:bodyPr>
          <a:lstStyle/>
          <a:p>
            <a:pPr eaLnBrk="0" hangingPunct="0">
              <a:spcBef>
                <a:spcPct val="20000"/>
              </a:spcBef>
            </a:pPr>
            <a:endParaRPr lang="en-US" sz="1600" b="1" dirty="0" smtClean="0"/>
          </a:p>
          <a:p>
            <a:pPr eaLnBrk="0" hangingPunct="0">
              <a:spcBef>
                <a:spcPct val="20000"/>
              </a:spcBef>
            </a:pPr>
            <a:r>
              <a:rPr lang="en-US" sz="2400" b="1" dirty="0" smtClean="0">
                <a:solidFill>
                  <a:srgbClr val="003399"/>
                </a:solidFill>
              </a:rPr>
              <a:t>Using a scalpel instead of an ax</a:t>
            </a:r>
          </a:p>
          <a:p>
            <a:pPr eaLnBrk="0" hangingPunct="0">
              <a:spcBef>
                <a:spcPct val="20000"/>
              </a:spcBef>
            </a:pPr>
            <a:endParaRPr lang="en-US" sz="800" b="1" dirty="0" smtClean="0">
              <a:solidFill>
                <a:srgbClr val="C00000"/>
              </a:solidFill>
            </a:endParaRPr>
          </a:p>
          <a:p>
            <a:pPr eaLnBrk="0" hangingPunct="0">
              <a:spcBef>
                <a:spcPts val="0"/>
              </a:spcBef>
              <a:buFont typeface="Arial" pitchFamily="34" charset="0"/>
              <a:buChar char="•"/>
            </a:pPr>
            <a:r>
              <a:rPr lang="en-US" sz="1600" b="1" dirty="0" smtClean="0"/>
              <a:t>  Budget decisions continue to be dominated by across-the-</a:t>
            </a:r>
          </a:p>
          <a:p>
            <a:pPr eaLnBrk="0" hangingPunct="0">
              <a:spcBef>
                <a:spcPts val="0"/>
              </a:spcBef>
            </a:pPr>
            <a:r>
              <a:rPr lang="en-US" sz="1600" b="1" dirty="0" smtClean="0"/>
              <a:t>   board cuts to the armed forces, rather than by more cost-</a:t>
            </a:r>
          </a:p>
          <a:p>
            <a:pPr eaLnBrk="0" hangingPunct="0">
              <a:spcBef>
                <a:spcPts val="0"/>
              </a:spcBef>
            </a:pPr>
            <a:r>
              <a:rPr lang="en-US" sz="1600" b="1" dirty="0" smtClean="0"/>
              <a:t>   effective strategies. </a:t>
            </a:r>
          </a:p>
          <a:p>
            <a:pPr eaLnBrk="0" hangingPunct="0">
              <a:spcBef>
                <a:spcPts val="0"/>
              </a:spcBef>
            </a:pPr>
            <a:endParaRPr lang="en-US" sz="1600" b="1" dirty="0" smtClean="0"/>
          </a:p>
          <a:p>
            <a:pPr eaLnBrk="0" hangingPunct="0">
              <a:spcBef>
                <a:spcPts val="0"/>
              </a:spcBef>
              <a:buFont typeface="Arial" pitchFamily="34" charset="0"/>
              <a:buChar char="•"/>
            </a:pPr>
            <a:r>
              <a:rPr lang="en-US" sz="1600" b="1" dirty="0" smtClean="0"/>
              <a:t>  Instead of reducing the size of the military to meet budgetary necessities, the force </a:t>
            </a:r>
          </a:p>
          <a:p>
            <a:pPr eaLnBrk="0" hangingPunct="0">
              <a:spcBef>
                <a:spcPts val="0"/>
              </a:spcBef>
            </a:pPr>
            <a:r>
              <a:rPr lang="en-US" sz="1600" b="1" dirty="0" smtClean="0"/>
              <a:t>   should be </a:t>
            </a:r>
            <a:r>
              <a:rPr lang="en-US" sz="1600" b="1" i="1" u="sng" dirty="0" smtClean="0"/>
              <a:t>reshaped</a:t>
            </a:r>
            <a:r>
              <a:rPr lang="en-US" sz="1600" b="1" dirty="0" smtClean="0"/>
              <a:t> with the goal in mind of maintaining as much of the capability and </a:t>
            </a:r>
          </a:p>
          <a:p>
            <a:pPr eaLnBrk="0" hangingPunct="0">
              <a:spcBef>
                <a:spcPts val="0"/>
              </a:spcBef>
            </a:pPr>
            <a:r>
              <a:rPr lang="en-US" sz="1600" b="1" dirty="0" smtClean="0"/>
              <a:t>   professionalism that exists in today’s forces as possible.</a:t>
            </a:r>
          </a:p>
          <a:p>
            <a:pPr eaLnBrk="0" hangingPunct="0">
              <a:spcBef>
                <a:spcPts val="0"/>
              </a:spcBef>
            </a:pPr>
            <a:endParaRPr lang="en-US" sz="1600" b="1" dirty="0" smtClean="0"/>
          </a:p>
          <a:p>
            <a:pPr eaLnBrk="0" hangingPunct="0">
              <a:spcBef>
                <a:spcPts val="0"/>
              </a:spcBef>
            </a:pPr>
            <a:r>
              <a:rPr lang="en-US" sz="2400" b="1" dirty="0" smtClean="0">
                <a:solidFill>
                  <a:srgbClr val="C00000"/>
                </a:solidFill>
              </a:rPr>
              <a:t>					</a:t>
            </a:r>
            <a:r>
              <a:rPr lang="en-US" sz="2400" b="1" dirty="0" smtClean="0">
                <a:solidFill>
                  <a:srgbClr val="003399"/>
                </a:solidFill>
              </a:rPr>
              <a:t>A large standing military is 					unsustainable</a:t>
            </a:r>
          </a:p>
          <a:p>
            <a:pPr eaLnBrk="0" hangingPunct="0">
              <a:spcBef>
                <a:spcPts val="0"/>
              </a:spcBef>
            </a:pPr>
            <a:r>
              <a:rPr lang="en-US" sz="800" b="1" dirty="0" smtClean="0">
                <a:solidFill>
                  <a:srgbClr val="C00000"/>
                </a:solidFill>
              </a:rPr>
              <a:t> </a:t>
            </a:r>
          </a:p>
          <a:p>
            <a:pPr marL="0" lvl="8" eaLnBrk="0" hangingPunct="0"/>
            <a:r>
              <a:rPr lang="en-US" sz="1600" b="1" dirty="0" smtClean="0"/>
              <a:t>					In its current form, the U.S. military has 					become unaffordable. </a:t>
            </a:r>
          </a:p>
          <a:p>
            <a:pPr eaLnBrk="0" hangingPunct="0">
              <a:spcBef>
                <a:spcPts val="0"/>
              </a:spcBef>
            </a:pPr>
            <a:r>
              <a:rPr lang="en-US" sz="1600" b="1" dirty="0" smtClean="0"/>
              <a:t>					</a:t>
            </a:r>
          </a:p>
          <a:p>
            <a:pPr eaLnBrk="0" hangingPunct="0">
              <a:spcBef>
                <a:spcPts val="0"/>
              </a:spcBef>
            </a:pPr>
            <a:r>
              <a:rPr lang="en-US" sz="1600" b="1" dirty="0" smtClean="0"/>
              <a:t>					Total personnel costs are consuming </a:t>
            </a:r>
            <a:r>
              <a:rPr lang="en-US" sz="1600" b="1" i="1" u="sng" dirty="0" smtClean="0"/>
              <a:t>more </a:t>
            </a:r>
          </a:p>
          <a:p>
            <a:pPr eaLnBrk="0" hangingPunct="0">
              <a:spcBef>
                <a:spcPts val="0"/>
              </a:spcBef>
            </a:pPr>
            <a:r>
              <a:rPr lang="en-US" sz="1600" b="1" i="1" dirty="0" smtClean="0"/>
              <a:t>					</a:t>
            </a:r>
            <a:r>
              <a:rPr lang="en-US" sz="1600" b="1" i="1" u="sng" dirty="0" smtClean="0"/>
              <a:t>than half </a:t>
            </a:r>
            <a:r>
              <a:rPr lang="en-US" sz="1600" b="1" dirty="0" smtClean="0"/>
              <a:t>of the Defense Department </a:t>
            </a:r>
          </a:p>
          <a:p>
            <a:pPr eaLnBrk="0" hangingPunct="0">
              <a:spcBef>
                <a:spcPts val="0"/>
              </a:spcBef>
            </a:pPr>
            <a:r>
              <a:rPr lang="en-US" sz="1600" b="1" dirty="0" smtClean="0"/>
              <a:t>					budget.</a:t>
            </a:r>
          </a:p>
          <a:p>
            <a:pPr eaLnBrk="0" hangingPunct="0">
              <a:spcBef>
                <a:spcPts val="0"/>
              </a:spcBef>
              <a:buFont typeface="Arial" pitchFamily="34" charset="0"/>
              <a:buChar char="•"/>
            </a:pPr>
            <a:endParaRPr lang="en-US" sz="1600" b="1" dirty="0" smtClean="0"/>
          </a:p>
          <a:p>
            <a:pPr eaLnBrk="0" hangingPunct="0">
              <a:spcBef>
                <a:spcPts val="0"/>
              </a:spcBef>
              <a:buFont typeface="Arial" pitchFamily="34" charset="0"/>
              <a:buChar char="•"/>
            </a:pPr>
            <a:endParaRPr lang="en-US" sz="1600" b="1" dirty="0" smtClean="0"/>
          </a:p>
          <a:p>
            <a:pPr eaLnBrk="0" hangingPunct="0">
              <a:spcBef>
                <a:spcPts val="0"/>
              </a:spcBef>
              <a:buFont typeface="Arial" pitchFamily="34" charset="0"/>
              <a:buChar char="•"/>
            </a:pPr>
            <a:endParaRPr lang="en-US" sz="1600" b="1" dirty="0" smtClean="0"/>
          </a:p>
        </p:txBody>
      </p:sp>
      <p:sp>
        <p:nvSpPr>
          <p:cNvPr id="7" name="Title 1"/>
          <p:cNvSpPr>
            <a:spLocks noGrp="1"/>
          </p:cNvSpPr>
          <p:nvPr>
            <p:ph type="title"/>
          </p:nvPr>
        </p:nvSpPr>
        <p:spPr>
          <a:xfrm>
            <a:off x="2590800" y="0"/>
            <a:ext cx="63246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Budget Cutting</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2"/>
          <p:cNvSpPr txBox="1">
            <a:spLocks noChangeArrowheads="1"/>
          </p:cNvSpPr>
          <p:nvPr/>
        </p:nvSpPr>
        <p:spPr>
          <a:xfrm>
            <a:off x="0" y="6096000"/>
            <a:ext cx="9144000" cy="8382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lvl="0" algn="ctr" fontAlgn="auto">
              <a:spcAft>
                <a:spcPts val="0"/>
              </a:spcAft>
              <a:defRPr/>
            </a:pPr>
            <a:endParaRPr lang="en-US" sz="1700" b="1" dirty="0" smtClean="0">
              <a:ln w="6350">
                <a:noFill/>
              </a:ln>
              <a:solidFill>
                <a:srgbClr val="C00000"/>
              </a:solidFill>
              <a:effectLst>
                <a:outerShdw blurRad="38100" dist="38100" dir="2700000" algn="tl">
                  <a:srgbClr val="C0C0C0"/>
                </a:outerShdw>
              </a:effectLst>
              <a:ea typeface="+mj-ea"/>
              <a:cs typeface="+mj-cs"/>
            </a:endParaRPr>
          </a:p>
        </p:txBody>
      </p:sp>
      <p:sp>
        <p:nvSpPr>
          <p:cNvPr id="32770" name="AutoShape 2" descr="data:image/jpeg;base64,/9j/4AAQSkZJRgABAQAAAQABAAD/2wCEAAkGBxQPDhUPERAPDxAQFhIUFxYRDw8UEBUUFREWFxUUGBUZHCggGRomHRQUITEhJSkrLy4uFyAzODQsNygtLisBCgoKDg0OGhAQGiwkICQsLCwsNCwsLCwsLCwsLCwsLCs3LCwsLCwsLCw0NywsLCwsLCwsLCwsLCwsLCwsLCwsLP/AABEIAL4BCgMBIgACEQEDEQH/xAAcAAEAAwADAQEAAAAAAAAAAAAABQYHAgMEAQj/xAA9EAACAQIDBgMFBQcDBQAAAAAAAQIDEQQFIQYSMUFRYRNxgSJykaHwBzJCUrEUI2KSwdHhFTPxJESys8L/xAAZAQEAAwEBAAAAAAAAAAAAAAAAAQMEAgX/xAAiEQEAAgICAwACAwAAAAAAAAAAAQIDESExBBJBYXETFCL/2gAMAwEAAhEDEQA/ANwAAAAAAAAOFaqoRc5NRjFNtt2SSV22+h9qTUU5NpJatt2SRjn2jbaftieFws2sPF+3LVeK1yX8C+bXS14mRpeSbU4XGtxoVoymr+xK8ZtJ8VF8V3RNH5co1bPeTaaaas2mmuDVi/7K/aVVoWp4rexNHhvf9xH1f315692NjZAePK8zpYqkq1CpGrTfNcU+jXGL7M9hIAAAAAAAAAAAAAAAAAAAAAAAAAAAAAAAAAAAAZ99rm2LwOH/AGWhO2KxC4p60qTunPtJ2aXq+REyKx9qu3HjzlgMLP8AdU3arKL0qTXGmmvwp8eruuRnUKzTvfVEfSnbyWi6eR2+Kr9fK99eRzoSniqWtkpdlo/7HO68iPpvmvme7DzXMkT2yGNxFDGU1hG/FqyjBxd3TnFvhNdFq78VyP0IjJfsfjTWLqpq9XwlKHDSKnadv5oGtkwAAJAAAAAAAAAAAAAAAAAAAAAAAAAAAAAAAAHgz3N6eBw1TFVpbtOkrvq3wjFLnJtpJdz8vZ1m88biquKr2VSu96yb3YxtaMF2UUl6XLn9ru1n7bilhab/AOkw0nqnpUrK6lLyjwXq+aM9kt57q4f8Adjp204BU7dUdNJuPO67ntovfskm356akDjCXc4+I4a/r6nfi1Cg91yjOql92ClKV2r2sv79CRyDZ6pXlv1lKjRbi7O3itLXTlBfM4vetI3Z1Ws26XX7MYSpKWKneLmtyF+O5dNy9Wl/KnzNWyzM9/ST9dCg4an4UFGNnCKVrX0XCxI4DFuLPL/sWi/tDX/FHrpoQI7K8cqi3W9SRPVx5IvX2hjtWazqQAHaAAAAAAAAAAAAAAAAAAAAAAAAAAADO/te2x/YsP8AsVCdsXik9Ve9Ki9JTuuEnql6vkXTPM0jhMPKtLXdXsx5yk+EUfmzP6FevXli8TPfnXk25JS3Fa1oJP7qXBLovNkbERGnZW5cNORy8Ppa55sRiHG6Vm07Pt9f1OqnjGnraz4/V/qwHrqLXh8OBYtlNmcRmFR0cNKNOUY705uTUYxvbik7N8F69CEjJWvc2v7DMFu4CtXaSdWs4xfNwpwiv/OVQCj08keX1HQq0fCqcXfXf/jU/wAa7kzhK8WtNProaznGUUsZS8KtBTjxT4Ti/wA0ZLVMy7aHZetgHv3dWhyqpe1HtUS4ea0fbgednwWifaOYaseSJ4enD1bc7eXB+Z7Y2l2fyK1hsfbir919akvhsSmvr6RjmF+0zg8Y6clxLjl2OVVcfaKJRqp6S/ye3C4mVJ3TuizDmnHO/jjJSLwvgI/LMyVVWbW9+pIHr0vF43DFMTE6kAB2gAAAAAAAAAAAAAAAAAAAAAAweLM8dGhHenvRhzmotwj71tYru9OrQEBtfltXExvCKnGGqin7Xd26maY3KoypzpSTTdrvdSlvRVk30fC/A2rD1Lq6d09brg11IvaLZ6GLi5xtCuuEuUu0rcfPkczAwbOdnoKMp6Kzupw0qJN8JcpLXnr31K1icDOKU5Lfp8N+mtbLrB8OequatjcE4SlSqU92StvRklxSVn3XcqWa5ZUhJOF3FLgk7L2nx+L1IiRWYvXTRH6J+yCju5JQ6yliZfHE1LfJIwSvhrtKUfDnbpZOzsfoX7MI2ybDLmlU/wDfM6gWk+SjdWaTT5Pgz6CRQ9pNg071cGlF86LdoP3G/uvtw8ijtypTcJKUJR0cZJqUX0szdCHz/Z2jjY/vFu1F92pCymuz/Muz+RkzeNFuarqZZjiWaYPHJ6P4kth8Ry5d+H+CGzrIq2Bnaqt6Ddo1Ir2Jduz7P5nRh8W490edakxOpaYttY6WcQpztvSupKLtGTs3fml2evn5l0yvNlNbsnZ9f7mZzpxrR0e7K996PszutNWtWuGnY9ODzCpSm3L703fc3rxk9P8AafBc/Zer110uW4rTTmri9d9tZBWskz1Tinfei/NNfHh5FipVVJXTuejizVv+2a1Jq5gAucAAAAAAAAAAAAAAAAAAAAACMeV+Fd4dxp3u3Tkm6Db1bSWtN946atuLZ1f6mqb3a8XhpaK83ejJv8tX7r8nZ9iYPkoJpppNPimrp+gHgxmCpV0lWpQqJcN5aryfFehAZjsVTnd0JypN/hn7dP4v2l8WTn+jRhrQnPD/AMEbSoeXhS0ivc3X3Pkalen/ALlKNRfnoP5ulN3S7KUmRoZVtVsRiUk7Ldj+KHtR7d16o0T7OaHhZXSpN7zpuqm+rdWU/wD6Jmli4y9m/mpRcX/LJJnRkmCdDxYW/duo5w92UVePo0xoSYAJAAAddehGpFwnGM4yVmpJNNd0UDaLYeVO9XCXnDi6Td5L3HzXZ6+ZoYK8mKt45dVtNemGQrOLas007NPSStyZIUsSprdkvj16ro+5o20Oy9HGrea8KtyqQSv2Ul+JfPo0ZrnOUV8DO1aPsN2jUjrTl68n2fzPOyYLUnfxprkizuoxnGrFqUrXinKDXibqcbxqRl7M09XvaNXdtbFuwWYypvjp1KLhsV1ZNYTGd7/XyKpmeJd6jpoeCzSNTRuz+TJAz2jiecXr0JzLc5a0k7rvxNWLy9cXU3w/arMDpw+JjUXsv05ncb4tExuGeY0AAkAAAAAAAAAAAAAAAAAAAAAHxo+gAAAAAAAAADrr0I1IuE4xnCSs4yScWu6OwAZ9tBsG43q4N3XF0pPVe5J8fJ/HkU1VJU5OMk4SWjTTTT6NM3MiM92eo4yP7yO7NcKkLKou1+a7MyZfGiearqZZjtmOGxvclqGMUuOj68zxZ3stXwd5NeLSX44J2XvR4x/TuRVHFOPcw2xzHEtEWiel0w2OlBp39eRZMvzpS0lx+ZnWEzG2nIk6GK5xd+3MimS+OeC1It20mE01dO6ORTMuzhx5/r80WbB5jGpzSfyPQxeVW/E8SzXxTV7QAalQAAAAAAAAAAAAAAAAAAAAAAAAAAAAAAAAAAPjRVs/2LpYi9SjahV46L91J90vuvuvgy1A5tSLRqUxMx0xPM8trYWe5Vg4Pk+MZLrGXP60OGHxjT42NoxmEhWg6dSEZwfKSv69n3KFtBsLKF6mFbqR4+HJrxF7r/F5PXzMOXxpjmOWimWPqJoY9N68fr4knhca1qmU9OUG4tNNOzTTTT9eDPfhce1/n+5kmq+JaLlmeaJS1Xnr6E/RrKavF3Mxw+KT4Pdl06+RNZfmcoPjYvxeTanFuYVXwxPMLwDwYDM41VbRP5M956NL1vG4ZZiYnUgAO0AAAAAAAAAAAAAAAAAAAAAAAAAAAAAAAAAAAhs/2bo41XnHcqJaVIWU12f5l2fyMyz/AGdr4F701v0+VWF9zspflfn8WbMcakFJOLSaejTSaa6NFOTBW/7d1yTVhuGxjWj1/Ul8Lj76PXs+Poye2m2CvergrRkrt0W/ZfuN/d916eRRJVJU5uM4uMouzjJNNNcmjz8mKaTy1VvFul1wmNtqn9dyz5ZnK0jLVdea/uZpgsb9a/qTuExafOzK63tjndXVqxbtpUJpq6d0zkVbLMzcOOqfIstCspx3ou6PTw54yR+WO9Jq7AAXuAAAAAAAAAAAAAAAAAAAAAAAAAAAAAAAAAAACE2j2ZpY6N5Lw6qXs1Ipby7SX4o9v0JsEWrFo1KYmY6YdnOTVcFWUaqt+WUW9yS6xf8AR6nZg8V3frZ/pqbFmuW08VRlRqx3oS/mT5Si+TRjOf5TUwOIdGeq4wnbScOT7Pk119GednwenMdNWPJ7cSsOBxvLT5liy3MXB3i/NPmUDA17rj+vUrW1+0OLwmYU4w3/AAZqm4KO9+8vZTS/iUrq2uq7lGOlpt/l3eY1y/ReExUasbx9VzR3lCyTNpxjGUtJrR92nbVd7F0wWLVWN1x5o9DBni/E9s2TH68/HpABpVAAAAAAAAAAAAAAAAAAAAAAAAAAAAAAAAAAAEFtlkixuElBJeNTvOm/4kvu36SWnwfInQRaImNSmJ1O2A4Opw462/VssOBxzWiel/NX6q5H7V4D9lzCtTWkJS8WPu1Pa08m5L0PmFxEYq/T4Hj3r6zpurO42sEZq2hM7N15vERguGrfurj/AEXqROV5RXxKvCk4Qf453hD0T1forF1yDJlhYO8vEqTteVrKy4RS6cfiW4MFptE/FeTJERpLAA9RkAAAAAAAAAAAAAAAAAAAAAAAAAAAAAAAAAAAAAEDtJsrRx8ozm5wqQW6pQa+7e9mmrM5ZPsphsLZwpqdRfjqWnP05R9EicBx6V3vXKfadaAAdo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data:image/jpeg;base64,/9j/4AAQSkZJRgABAQAAAQABAAD/2wCEAAkGBxQPDhUPERAPDxAQFhIUFxYRDw8UEBUUFREWFxUUGBUZHCggGRomHRQUITEhJSkrLy4uFyAzODQsNygtLisBCgoKDg0OGhAQGiwkICQsLCwsNCwsLCwsLCwsLCwsLCs3LCwsLCwsLCw0NywsLCwsLCwsLCwsLCwsLCwsLCwsLP/AABEIAL4BCgMBIgACEQEDEQH/xAAcAAEAAwADAQEAAAAAAAAAAAAABQYHAgMEAQj/xAA9EAACAQIDBgMFBQcDBQAAAAAAAQIDEQQFIQYSMUFRYRNxgSJykaHwBzJCUrEUI2KSwdHhFTPxJESys8L/xAAZAQEAAwEBAAAAAAAAAAAAAAAAAQMEAgX/xAAiEQEAAgICAwACAwAAAAAAAAAAAQIDESExBBJBYXETFCL/2gAMAwEAAhEDEQA/ANwAAAAAAAAOFaqoRc5NRjFNtt2SSV22+h9qTUU5NpJatt2SRjn2jbaftieFws2sPF+3LVeK1yX8C+bXS14mRpeSbU4XGtxoVoymr+xK8ZtJ8VF8V3RNH5co1bPeTaaaas2mmuDVi/7K/aVVoWp4rexNHhvf9xH1f315692NjZAePK8zpYqkq1CpGrTfNcU+jXGL7M9hIAAAAAAAAAAAAAAAAAAAAAAAAAAAAAAAAAAAAZ99rm2LwOH/AGWhO2KxC4p60qTunPtJ2aXq+REyKx9qu3HjzlgMLP8AdU3arKL0qTXGmmvwp8eruuRnUKzTvfVEfSnbyWi6eR2+Kr9fK99eRzoSniqWtkpdlo/7HO68iPpvmvme7DzXMkT2yGNxFDGU1hG/FqyjBxd3TnFvhNdFq78VyP0IjJfsfjTWLqpq9XwlKHDSKnadv5oGtkwAAJAAAAAAAAAAAAAAAAAAAAAAAAAAAAAAAAHgz3N6eBw1TFVpbtOkrvq3wjFLnJtpJdz8vZ1m88biquKr2VSu96yb3YxtaMF2UUl6XLn9ru1n7bilhab/AOkw0nqnpUrK6lLyjwXq+aM9kt57q4f8Adjp204BU7dUdNJuPO67ntovfskm356akDjCXc4+I4a/r6nfi1Cg91yjOql92ClKV2r2sv79CRyDZ6pXlv1lKjRbi7O3itLXTlBfM4vetI3Z1Ws26XX7MYSpKWKneLmtyF+O5dNy9Wl/KnzNWyzM9/ST9dCg4an4UFGNnCKVrX0XCxI4DFuLPL/sWi/tDX/FHrpoQI7K8cqi3W9SRPVx5IvX2hjtWazqQAHaAAAAAAAAAAAAAAAAAAAAAAAAAAADO/te2x/YsP8AsVCdsXik9Ve9Ki9JTuuEnql6vkXTPM0jhMPKtLXdXsx5yk+EUfmzP6FevXli8TPfnXk25JS3Fa1oJP7qXBLovNkbERGnZW5cNORy8Ppa55sRiHG6Vm07Pt9f1OqnjGnraz4/V/qwHrqLXh8OBYtlNmcRmFR0cNKNOUY705uTUYxvbik7N8F69CEjJWvc2v7DMFu4CtXaSdWs4xfNwpwiv/OVQCj08keX1HQq0fCqcXfXf/jU/wAa7kzhK8WtNProaznGUUsZS8KtBTjxT4Ti/wA0ZLVMy7aHZetgHv3dWhyqpe1HtUS4ea0fbgednwWifaOYaseSJ4enD1bc7eXB+Z7Y2l2fyK1hsfbir919akvhsSmvr6RjmF+0zg8Y6clxLjl2OVVcfaKJRqp6S/ye3C4mVJ3TuizDmnHO/jjJSLwvgI/LMyVVWbW9+pIHr0vF43DFMTE6kAB2gAAAAAAAAAAAAAAAAAAAAAAweLM8dGhHenvRhzmotwj71tYru9OrQEBtfltXExvCKnGGqin7Xd26maY3KoypzpSTTdrvdSlvRVk30fC/A2rD1Lq6d09brg11IvaLZ6GLi5xtCuuEuUu0rcfPkczAwbOdnoKMp6Kzupw0qJN8JcpLXnr31K1icDOKU5Lfp8N+mtbLrB8OequatjcE4SlSqU92StvRklxSVn3XcqWa5ZUhJOF3FLgk7L2nx+L1IiRWYvXTRH6J+yCju5JQ6yliZfHE1LfJIwSvhrtKUfDnbpZOzsfoX7MI2ybDLmlU/wDfM6gWk+SjdWaTT5Pgz6CRQ9pNg071cGlF86LdoP3G/uvtw8ijtypTcJKUJR0cZJqUX0szdCHz/Z2jjY/vFu1F92pCymuz/Muz+RkzeNFuarqZZjiWaYPHJ6P4kth8Ry5d+H+CGzrIq2Bnaqt6Ddo1Ir2Jduz7P5nRh8W490edakxOpaYttY6WcQpztvSupKLtGTs3fml2evn5l0yvNlNbsnZ9f7mZzpxrR0e7K996PszutNWtWuGnY9ODzCpSm3L703fc3rxk9P8AafBc/Zer110uW4rTTmri9d9tZBWskz1Tinfei/NNfHh5FipVVJXTuejizVv+2a1Jq5gAucAAAAAAAAAAAAAAAAAAAAACMeV+Fd4dxp3u3Tkm6Db1bSWtN946atuLZ1f6mqb3a8XhpaK83ejJv8tX7r8nZ9iYPkoJpppNPimrp+gHgxmCpV0lWpQqJcN5aryfFehAZjsVTnd0JypN/hn7dP4v2l8WTn+jRhrQnPD/AMEbSoeXhS0ivc3X3Pkalen/ALlKNRfnoP5ulN3S7KUmRoZVtVsRiUk7Ldj+KHtR7d16o0T7OaHhZXSpN7zpuqm+rdWU/wD6Jmli4y9m/mpRcX/LJJnRkmCdDxYW/duo5w92UVePo0xoSYAJAAAddehGpFwnGM4yVmpJNNd0UDaLYeVO9XCXnDi6Td5L3HzXZ6+ZoYK8mKt45dVtNemGQrOLas007NPSStyZIUsSprdkvj16ro+5o20Oy9HGrea8KtyqQSv2Ul+JfPo0ZrnOUV8DO1aPsN2jUjrTl68n2fzPOyYLUnfxprkizuoxnGrFqUrXinKDXibqcbxqRl7M09XvaNXdtbFuwWYypvjp1KLhsV1ZNYTGd7/XyKpmeJd6jpoeCzSNTRuz+TJAz2jiecXr0JzLc5a0k7rvxNWLy9cXU3w/arMDpw+JjUXsv05ncb4tExuGeY0AAkAAAAAAAAAAAAAAAAAAAAAHxo+gAAAAAAAAADrr0I1IuE4xnCSs4yScWu6OwAZ9tBsG43q4N3XF0pPVe5J8fJ/HkU1VJU5OMk4SWjTTTT6NM3MiM92eo4yP7yO7NcKkLKou1+a7MyZfGiearqZZjtmOGxvclqGMUuOj68zxZ3stXwd5NeLSX44J2XvR4x/TuRVHFOPcw2xzHEtEWiel0w2OlBp39eRZMvzpS0lx+ZnWEzG2nIk6GK5xd+3MimS+OeC1It20mE01dO6ORTMuzhx5/r80WbB5jGpzSfyPQxeVW/E8SzXxTV7QAalQAAAAAAAAAAAAAAAAAAAAAAAAAAAAAAAAAAPjRVs/2LpYi9SjahV46L91J90vuvuvgy1A5tSLRqUxMx0xPM8trYWe5Vg4Pk+MZLrGXP60OGHxjT42NoxmEhWg6dSEZwfKSv69n3KFtBsLKF6mFbqR4+HJrxF7r/F5PXzMOXxpjmOWimWPqJoY9N68fr4knhca1qmU9OUG4tNNOzTTTT9eDPfhce1/n+5kmq+JaLlmeaJS1Xnr6E/RrKavF3Mxw+KT4Pdl06+RNZfmcoPjYvxeTanFuYVXwxPMLwDwYDM41VbRP5M956NL1vG4ZZiYnUgAO0AAAAAAAAAAAAAAAAAAAAAAAAAAAAAAAAAAAhs/2bo41XnHcqJaVIWU12f5l2fyMyz/AGdr4F701v0+VWF9zspflfn8WbMcakFJOLSaejTSaa6NFOTBW/7d1yTVhuGxjWj1/Ul8Lj76PXs+Poye2m2CvergrRkrt0W/ZfuN/d916eRRJVJU5uM4uMouzjJNNNcmjz8mKaTy1VvFul1wmNtqn9dyz5ZnK0jLVdea/uZpgsb9a/qTuExafOzK63tjndXVqxbtpUJpq6d0zkVbLMzcOOqfIstCspx3ou6PTw54yR+WO9Jq7AAXuAAAAAAAAAAAAAAAAAAAAAAAAAAAAAAAAAAACE2j2ZpY6N5Lw6qXs1Ipby7SX4o9v0JsEWrFo1KYmY6YdnOTVcFWUaqt+WUW9yS6xf8AR6nZg8V3frZ/pqbFmuW08VRlRqx3oS/mT5Si+TRjOf5TUwOIdGeq4wnbScOT7Pk119GednwenMdNWPJ7cSsOBxvLT5liy3MXB3i/NPmUDA17rj+vUrW1+0OLwmYU4w3/AAZqm4KO9+8vZTS/iUrq2uq7lGOlpt/l3eY1y/ReExUasbx9VzR3lCyTNpxjGUtJrR92nbVd7F0wWLVWN1x5o9DBni/E9s2TH68/HpABpVAAAAAAAAAAAAAAAAAAAAAAAAAAAAAAAAAAAEFtlkixuElBJeNTvOm/4kvu36SWnwfInQRaImNSmJ1O2A4Opw462/VssOBxzWiel/NX6q5H7V4D9lzCtTWkJS8WPu1Pa08m5L0PmFxEYq/T4Hj3r6zpurO42sEZq2hM7N15vERguGrfurj/AEXqROV5RXxKvCk4Qf453hD0T1forF1yDJlhYO8vEqTteVrKy4RS6cfiW4MFptE/FeTJERpLAA9RkAAAAAAAAAAAAAAAAAAAAAAAAAAAAAAAAAAAAAEDtJsrRx8ozm5wqQW6pQa+7e9mmrM5ZPsphsLZwpqdRfjqWnP05R9EicBx6V3vXKfadaAAdo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4" name="Picture 6" descr="http://assets-s3.mensjournal.com/img/essential/the-mightiest-ax-craftsman-single-bit-ax/618_348_the-mightiest-ax-craftsman-single-bit-ax.jpg"/>
          <p:cNvPicPr>
            <a:picLocks noChangeAspect="1" noChangeArrowheads="1"/>
          </p:cNvPicPr>
          <p:nvPr/>
        </p:nvPicPr>
        <p:blipFill>
          <a:blip r:embed="rId3" cstate="print"/>
          <a:srcRect/>
          <a:stretch>
            <a:fillRect/>
          </a:stretch>
        </p:blipFill>
        <p:spPr bwMode="auto">
          <a:xfrm>
            <a:off x="6400800" y="1295400"/>
            <a:ext cx="2514600" cy="1415988"/>
          </a:xfrm>
          <a:prstGeom prst="rect">
            <a:avLst/>
          </a:prstGeom>
          <a:noFill/>
        </p:spPr>
      </p:pic>
      <p:sp>
        <p:nvSpPr>
          <p:cNvPr id="8" name="Rounded Rectangle 7"/>
          <p:cNvSpPr/>
          <p:nvPr/>
        </p:nvSpPr>
        <p:spPr>
          <a:xfrm>
            <a:off x="152400" y="3886200"/>
            <a:ext cx="4267200" cy="2057400"/>
          </a:xfrm>
          <a:prstGeom prst="roundRect">
            <a:avLst/>
          </a:prstGeom>
          <a:solidFill>
            <a:srgbClr val="003399"/>
          </a:solidFill>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spcBef>
                <a:spcPts val="0"/>
              </a:spcBef>
            </a:pPr>
            <a:r>
              <a:rPr lang="en-US" sz="1800" b="1" dirty="0" smtClean="0">
                <a:solidFill>
                  <a:schemeClr val="bg1"/>
                </a:solidFill>
                <a:latin typeface="Arial" pitchFamily="34" charset="0"/>
                <a:cs typeface="Arial" pitchFamily="34" charset="0"/>
              </a:rPr>
              <a:t>The spiraling personnel costs “will turn the Department of Defense into a benefits company that occasionally kills a terrorist.” </a:t>
            </a:r>
          </a:p>
          <a:p>
            <a:pPr algn="ctr" eaLnBrk="0" hangingPunct="0">
              <a:spcBef>
                <a:spcPts val="0"/>
              </a:spcBef>
            </a:pPr>
            <a:endParaRPr lang="en-US" sz="1100" b="1" dirty="0" smtClean="0">
              <a:solidFill>
                <a:schemeClr val="bg1"/>
              </a:solidFill>
              <a:latin typeface="Arial" pitchFamily="34" charset="0"/>
              <a:cs typeface="Arial" pitchFamily="34" charset="0"/>
            </a:endParaRPr>
          </a:p>
          <a:p>
            <a:pPr algn="ctr" eaLnBrk="0" hangingPunct="0">
              <a:spcBef>
                <a:spcPts val="0"/>
              </a:spcBef>
            </a:pPr>
            <a:r>
              <a:rPr lang="en-US" sz="1100" b="1" dirty="0" smtClean="0">
                <a:solidFill>
                  <a:schemeClr val="bg1"/>
                </a:solidFill>
                <a:latin typeface="Arial" pitchFamily="34" charset="0"/>
                <a:cs typeface="Arial" pitchFamily="34" charset="0"/>
              </a:rPr>
              <a:t>--Reserve Force Policy Board Chairman </a:t>
            </a:r>
          </a:p>
          <a:p>
            <a:pPr algn="ctr" eaLnBrk="0" hangingPunct="0">
              <a:spcBef>
                <a:spcPts val="0"/>
              </a:spcBef>
            </a:pPr>
            <a:r>
              <a:rPr lang="en-US" sz="1100" b="1" dirty="0" smtClean="0">
                <a:solidFill>
                  <a:schemeClr val="bg1"/>
                </a:solidFill>
                <a:latin typeface="Arial" pitchFamily="34" charset="0"/>
                <a:cs typeface="Arial" pitchFamily="34" charset="0"/>
              </a:rPr>
              <a:t>MG Arnold </a:t>
            </a:r>
            <a:r>
              <a:rPr lang="en-US" sz="1100" b="1" dirty="0" err="1" smtClean="0">
                <a:solidFill>
                  <a:schemeClr val="bg1"/>
                </a:solidFill>
                <a:latin typeface="Arial" pitchFamily="34" charset="0"/>
                <a:cs typeface="Arial" pitchFamily="34" charset="0"/>
              </a:rPr>
              <a:t>Punaro</a:t>
            </a:r>
            <a:r>
              <a:rPr lang="en-US" sz="1100" b="1" dirty="0" smtClean="0">
                <a:solidFill>
                  <a:schemeClr val="bg1"/>
                </a:solidFill>
                <a:latin typeface="Arial" pitchFamily="34" charset="0"/>
                <a:cs typeface="Arial" pitchFamily="34" charset="0"/>
              </a:rPr>
              <a:t> (Ret.).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0"/>
            <a:ext cx="82296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What Does the Guard Cost – </a:t>
            </a:r>
            <a:b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Not Mobilized</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12"/>
          <p:cNvSpPr/>
          <p:nvPr/>
        </p:nvSpPr>
        <p:spPr>
          <a:xfrm>
            <a:off x="228600" y="1219200"/>
            <a:ext cx="5410200" cy="5324535"/>
          </a:xfrm>
          <a:prstGeom prst="rect">
            <a:avLst/>
          </a:prstGeom>
        </p:spPr>
        <p:txBody>
          <a:bodyPr wrap="square">
            <a:spAutoFit/>
          </a:bodyPr>
          <a:lstStyle/>
          <a:p>
            <a:r>
              <a:rPr lang="en-US" sz="1800" b="1" dirty="0" smtClean="0">
                <a:latin typeface="Arial" pitchFamily="34" charset="0"/>
                <a:cs typeface="Arial" pitchFamily="34" charset="0"/>
              </a:rPr>
              <a:t>According to…..</a:t>
            </a:r>
          </a:p>
          <a:p>
            <a:pPr>
              <a:buFont typeface="Arial" pitchFamily="34" charset="0"/>
              <a:buChar char="•"/>
            </a:pP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 Reserve Forces Policy Board</a:t>
            </a:r>
          </a:p>
          <a:p>
            <a:r>
              <a:rPr lang="en-US" sz="1400" dirty="0" smtClean="0">
                <a:latin typeface="Arial" pitchFamily="34" charset="0"/>
                <a:cs typeface="Arial" pitchFamily="34" charset="0"/>
              </a:rPr>
              <a:t>  RC members cost between </a:t>
            </a:r>
            <a:r>
              <a:rPr lang="en-US" sz="1400" u="sng" dirty="0" smtClean="0">
                <a:latin typeface="Arial" pitchFamily="34" charset="0"/>
                <a:cs typeface="Arial" pitchFamily="34" charset="0"/>
              </a:rPr>
              <a:t>22% and 32% </a:t>
            </a:r>
            <a:r>
              <a:rPr lang="en-US" sz="1400" dirty="0" smtClean="0">
                <a:latin typeface="Arial" pitchFamily="34" charset="0"/>
                <a:cs typeface="Arial" pitchFamily="34" charset="0"/>
              </a:rPr>
              <a:t>of </a:t>
            </a:r>
          </a:p>
          <a:p>
            <a:r>
              <a:rPr lang="en-US" sz="1400" dirty="0" smtClean="0">
                <a:latin typeface="Arial" pitchFamily="34" charset="0"/>
                <a:cs typeface="Arial" pitchFamily="34" charset="0"/>
              </a:rPr>
              <a:t>  AC service members over their lifecycle</a:t>
            </a:r>
          </a:p>
          <a:p>
            <a:r>
              <a:rPr lang="en-US" sz="1400" dirty="0" smtClean="0">
                <a:latin typeface="Arial" pitchFamily="34" charset="0"/>
                <a:cs typeface="Arial" pitchFamily="34" charset="0"/>
              </a:rPr>
              <a:t> </a:t>
            </a:r>
          </a:p>
          <a:p>
            <a:pPr>
              <a:buFont typeface="Arial" pitchFamily="34" charset="0"/>
              <a:buChar char="•"/>
            </a:pPr>
            <a:r>
              <a:rPr lang="en-US" sz="1400" b="1" dirty="0" smtClean="0">
                <a:latin typeface="Arial" pitchFamily="34" charset="0"/>
                <a:cs typeface="Arial" pitchFamily="34" charset="0"/>
              </a:rPr>
              <a:t> Department of Defense Director of Cost </a:t>
            </a:r>
          </a:p>
          <a:p>
            <a:r>
              <a:rPr lang="en-US" sz="1400" b="1" dirty="0" smtClean="0">
                <a:latin typeface="Arial" pitchFamily="34" charset="0"/>
                <a:cs typeface="Arial" pitchFamily="34" charset="0"/>
              </a:rPr>
              <a:t>  Assessment and Program Evaluation </a:t>
            </a:r>
          </a:p>
          <a:p>
            <a:r>
              <a:rPr lang="en-US" sz="1400" b="1" dirty="0" smtClean="0">
                <a:latin typeface="Arial" pitchFamily="34" charset="0"/>
                <a:cs typeface="Arial" pitchFamily="34" charset="0"/>
              </a:rPr>
              <a:t>  (CAPE)</a:t>
            </a:r>
          </a:p>
          <a:p>
            <a:r>
              <a:rPr lang="en-US" sz="1400" dirty="0" smtClean="0">
                <a:latin typeface="Arial" pitchFamily="34" charset="0"/>
                <a:cs typeface="Arial" pitchFamily="34" charset="0"/>
              </a:rPr>
              <a:t>  An RC brigade costs about </a:t>
            </a:r>
            <a:r>
              <a:rPr lang="en-US" sz="1400" u="sng" dirty="0" smtClean="0">
                <a:latin typeface="Arial" pitchFamily="34" charset="0"/>
                <a:cs typeface="Arial" pitchFamily="34" charset="0"/>
              </a:rPr>
              <a:t>24%</a:t>
            </a:r>
            <a:r>
              <a:rPr lang="en-US" sz="1400" dirty="0" smtClean="0">
                <a:latin typeface="Arial" pitchFamily="34" charset="0"/>
                <a:cs typeface="Arial" pitchFamily="34" charset="0"/>
              </a:rPr>
              <a:t> of the AC</a:t>
            </a:r>
          </a:p>
          <a:p>
            <a:r>
              <a:rPr lang="en-US" sz="1400" dirty="0" smtClean="0">
                <a:latin typeface="Arial" pitchFamily="34" charset="0"/>
                <a:cs typeface="Arial" pitchFamily="34" charset="0"/>
              </a:rPr>
              <a:t>  brigade when not mobilized. </a:t>
            </a:r>
          </a:p>
          <a:p>
            <a:r>
              <a:rPr lang="en-US" sz="1400" dirty="0" smtClean="0">
                <a:latin typeface="Arial" pitchFamily="34" charset="0"/>
                <a:cs typeface="Arial" pitchFamily="34" charset="0"/>
              </a:rPr>
              <a:t> </a:t>
            </a:r>
          </a:p>
          <a:p>
            <a:pPr>
              <a:buFont typeface="Arial" pitchFamily="34" charset="0"/>
              <a:buChar char="•"/>
            </a:pPr>
            <a:r>
              <a:rPr lang="en-US" sz="1400" b="1" dirty="0" smtClean="0">
                <a:latin typeface="Arial" pitchFamily="34" charset="0"/>
                <a:cs typeface="Arial" pitchFamily="34" charset="0"/>
              </a:rPr>
              <a:t> Army/RAND</a:t>
            </a:r>
          </a:p>
          <a:p>
            <a:r>
              <a:rPr lang="en-US" sz="1400" dirty="0" smtClean="0">
                <a:latin typeface="Arial" pitchFamily="34" charset="0"/>
                <a:cs typeface="Arial" pitchFamily="34" charset="0"/>
              </a:rPr>
              <a:t>  One RC unit costs, on average, just 28.7% of</a:t>
            </a:r>
          </a:p>
          <a:p>
            <a:r>
              <a:rPr lang="en-US" sz="1400" dirty="0" smtClean="0">
                <a:latin typeface="Arial" pitchFamily="34" charset="0"/>
                <a:cs typeface="Arial" pitchFamily="34" charset="0"/>
              </a:rPr>
              <a:t>  an AC unit when not mobilized**</a:t>
            </a:r>
          </a:p>
          <a:p>
            <a:r>
              <a:rPr lang="en-US" sz="1200" dirty="0" smtClean="0">
                <a:latin typeface="Arial" pitchFamily="34" charset="0"/>
                <a:cs typeface="Arial" pitchFamily="34" charset="0"/>
              </a:rPr>
              <a:t> </a:t>
            </a:r>
          </a:p>
          <a:p>
            <a:r>
              <a:rPr lang="en-US" sz="1200" i="1" dirty="0" smtClean="0">
                <a:latin typeface="Arial" pitchFamily="34" charset="0"/>
                <a:cs typeface="Arial" pitchFamily="34" charset="0"/>
              </a:rPr>
              <a:t>**This is an important data point to note. This</a:t>
            </a:r>
          </a:p>
          <a:p>
            <a:r>
              <a:rPr lang="en-US" sz="1200" i="1" dirty="0" smtClean="0">
                <a:latin typeface="Arial" pitchFamily="34" charset="0"/>
                <a:cs typeface="Arial" pitchFamily="34" charset="0"/>
              </a:rPr>
              <a:t> finding that the Army’s average reserve </a:t>
            </a:r>
          </a:p>
          <a:p>
            <a:r>
              <a:rPr lang="en-US" sz="1200" i="1" dirty="0" smtClean="0">
                <a:latin typeface="Arial" pitchFamily="34" charset="0"/>
                <a:cs typeface="Arial" pitchFamily="34" charset="0"/>
              </a:rPr>
              <a:t>component unit costs 28.7% of its active</a:t>
            </a:r>
          </a:p>
          <a:p>
            <a:r>
              <a:rPr lang="en-US" sz="1200" i="1" dirty="0" smtClean="0">
                <a:latin typeface="Arial" pitchFamily="34" charset="0"/>
                <a:cs typeface="Arial" pitchFamily="34" charset="0"/>
              </a:rPr>
              <a:t> component counterpart is consistent with</a:t>
            </a:r>
          </a:p>
          <a:p>
            <a:r>
              <a:rPr lang="en-US" sz="1200" i="1" dirty="0" smtClean="0">
                <a:latin typeface="Arial" pitchFamily="34" charset="0"/>
                <a:cs typeface="Arial" pitchFamily="34" charset="0"/>
              </a:rPr>
              <a:t> the findings published in a report by the </a:t>
            </a:r>
          </a:p>
          <a:p>
            <a:r>
              <a:rPr lang="en-US" sz="1200" i="1" dirty="0" smtClean="0">
                <a:latin typeface="Arial" pitchFamily="34" charset="0"/>
                <a:cs typeface="Arial" pitchFamily="34" charset="0"/>
              </a:rPr>
              <a:t>Reserve Forces Policy Board.  The Army agrees!</a:t>
            </a:r>
          </a:p>
          <a:p>
            <a:endParaRPr lang="en-US" sz="1400" dirty="0" smtClean="0">
              <a:latin typeface="Arial" pitchFamily="34" charset="0"/>
              <a:cs typeface="Arial" pitchFamily="34" charset="0"/>
            </a:endParaRPr>
          </a:p>
          <a:p>
            <a:endParaRPr lang="en-US" sz="1400" dirty="0" smtClean="0"/>
          </a:p>
          <a:p>
            <a:endParaRPr lang="en-US" sz="1400" dirty="0" smtClean="0"/>
          </a:p>
        </p:txBody>
      </p:sp>
      <p:graphicFrame>
        <p:nvGraphicFramePr>
          <p:cNvPr id="19458" name="Object 2"/>
          <p:cNvGraphicFramePr>
            <a:graphicFrameLocks noChangeAspect="1"/>
          </p:cNvGraphicFramePr>
          <p:nvPr/>
        </p:nvGraphicFramePr>
        <p:xfrm>
          <a:off x="4114800" y="1295400"/>
          <a:ext cx="5029200" cy="4419600"/>
        </p:xfrm>
        <a:graphic>
          <a:graphicData uri="http://schemas.openxmlformats.org/presentationml/2006/ole">
            <p:oleObj spid="_x0000_s29698" name="Slide" r:id="rId4" imgW="4570388" imgH="3427437" progId="PowerPoint.Slide.12">
              <p:embed/>
            </p:oleObj>
          </a:graphicData>
        </a:graphic>
      </p:graphicFrame>
      <p:sp>
        <p:nvSpPr>
          <p:cNvPr id="8" name="Rectangle 7"/>
          <p:cNvSpPr/>
          <p:nvPr/>
        </p:nvSpPr>
        <p:spPr>
          <a:xfrm>
            <a:off x="0" y="6172200"/>
            <a:ext cx="9144000" cy="584775"/>
          </a:xfrm>
          <a:prstGeom prst="rect">
            <a:avLst/>
          </a:prstGeom>
        </p:spPr>
        <p:txBody>
          <a:bodyPr wrap="square">
            <a:spAutoFit/>
          </a:bodyPr>
          <a:lstStyle/>
          <a:p>
            <a:pPr eaLnBrk="0" hangingPunct="0">
              <a:spcBef>
                <a:spcPct val="30000"/>
              </a:spcBef>
              <a:defRPr/>
            </a:pPr>
            <a:r>
              <a:rPr lang="en-US" sz="1600" b="1" dirty="0" smtClean="0">
                <a:solidFill>
                  <a:srgbClr val="C00000"/>
                </a:solidFill>
                <a:latin typeface="Arial" pitchFamily="34" charset="0"/>
                <a:cs typeface="Arial" pitchFamily="34" charset="0"/>
              </a:rPr>
              <a:t>WHY THIS IS IMPORANT: </a:t>
            </a:r>
            <a:r>
              <a:rPr lang="en-US" sz="1600" dirty="0" smtClean="0">
                <a:solidFill>
                  <a:srgbClr val="C00000"/>
                </a:solidFill>
                <a:latin typeface="Arial" pitchFamily="34" charset="0"/>
                <a:cs typeface="Arial" pitchFamily="34" charset="0"/>
              </a:rPr>
              <a:t>This is the cost analysis basis on which forces should be built because this is the cost to maintain them over the long-term.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0"/>
            <a:ext cx="82296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What Does the Guard Cost – </a:t>
            </a:r>
            <a:b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When Mobilized</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12"/>
          <p:cNvSpPr/>
          <p:nvPr/>
        </p:nvSpPr>
        <p:spPr>
          <a:xfrm>
            <a:off x="228600" y="1295400"/>
            <a:ext cx="8763000" cy="5801588"/>
          </a:xfrm>
          <a:prstGeom prst="rect">
            <a:avLst/>
          </a:prstGeom>
        </p:spPr>
        <p:txBody>
          <a:bodyPr wrap="square">
            <a:spAutoFit/>
          </a:bodyPr>
          <a:lstStyle/>
          <a:p>
            <a:r>
              <a:rPr lang="en-US" sz="1600" b="1" dirty="0" smtClean="0"/>
              <a:t> According to RAND:</a:t>
            </a:r>
          </a:p>
          <a:p>
            <a:endParaRPr lang="en-US" sz="1600" dirty="0" smtClean="0"/>
          </a:p>
          <a:p>
            <a:pPr lvl="1">
              <a:buFont typeface="Arial" pitchFamily="34" charset="0"/>
              <a:buChar char="•"/>
            </a:pPr>
            <a:r>
              <a:rPr lang="en-US" sz="1600" dirty="0" smtClean="0"/>
              <a:t>   2.3 Reserve Component units cost 108% as much as 1 Active Component unit  </a:t>
            </a:r>
          </a:p>
          <a:p>
            <a:pPr lvl="1">
              <a:buFont typeface="Arial" pitchFamily="34" charset="0"/>
              <a:buChar char="•"/>
            </a:pPr>
            <a:endParaRPr lang="en-US" sz="1600" dirty="0" smtClean="0"/>
          </a:p>
          <a:p>
            <a:pPr lvl="1">
              <a:buFont typeface="Arial" pitchFamily="34" charset="0"/>
              <a:buChar char="•"/>
            </a:pPr>
            <a:r>
              <a:rPr lang="en-US" sz="1600" dirty="0" smtClean="0"/>
              <a:t>  This means that once a reserve component unit is mobilized for full-time duty, the cost </a:t>
            </a:r>
          </a:p>
          <a:p>
            <a:pPr lvl="1"/>
            <a:r>
              <a:rPr lang="en-US" sz="1600" dirty="0" smtClean="0"/>
              <a:t>    increases to 47% of the cost of an AC unit</a:t>
            </a:r>
          </a:p>
          <a:p>
            <a:pPr lvl="1"/>
            <a:endParaRPr lang="en-US" sz="1600" dirty="0" smtClean="0"/>
          </a:p>
          <a:p>
            <a:pPr lvl="1">
              <a:buFont typeface="Arial" pitchFamily="34" charset="0"/>
              <a:buChar char="•"/>
            </a:pPr>
            <a:r>
              <a:rPr lang="en-US" sz="1600" dirty="0" smtClean="0"/>
              <a:t>   On a per-unit basis, this is still a dramatically lower cost than maintaining a unit on full-</a:t>
            </a:r>
          </a:p>
          <a:p>
            <a:pPr lvl="1"/>
            <a:r>
              <a:rPr lang="en-US" sz="1600" dirty="0" smtClean="0"/>
              <a:t>     time duty in the active component. This is a tremendous value.</a:t>
            </a:r>
          </a:p>
          <a:p>
            <a:r>
              <a:rPr lang="en-US" sz="1600" dirty="0" smtClean="0"/>
              <a:t> </a:t>
            </a:r>
            <a:endParaRPr lang="en-US" sz="1600" b="1" dirty="0" smtClean="0"/>
          </a:p>
          <a:p>
            <a:r>
              <a:rPr lang="en-US" sz="1600" b="1" dirty="0" smtClean="0"/>
              <a:t>Considerations: </a:t>
            </a:r>
          </a:p>
          <a:p>
            <a:r>
              <a:rPr lang="en-US" sz="1600" dirty="0" smtClean="0"/>
              <a:t> </a:t>
            </a:r>
          </a:p>
          <a:p>
            <a:pPr lvl="1">
              <a:buFont typeface="Arial" pitchFamily="34" charset="0"/>
              <a:buChar char="•"/>
            </a:pPr>
            <a:r>
              <a:rPr lang="en-US" sz="1600" dirty="0" smtClean="0"/>
              <a:t>   Though the costing models addressed are important, the analysis is flawed in several </a:t>
            </a:r>
          </a:p>
          <a:p>
            <a:pPr lvl="1"/>
            <a:r>
              <a:rPr lang="en-US" sz="1600" dirty="0" smtClean="0"/>
              <a:t>     major ways which degrade its usefulness as a basis for making long-term force </a:t>
            </a:r>
          </a:p>
          <a:p>
            <a:pPr lvl="1"/>
            <a:r>
              <a:rPr lang="en-US" sz="1600" dirty="0" smtClean="0"/>
              <a:t>     planning decisions. </a:t>
            </a:r>
          </a:p>
          <a:p>
            <a:pPr lvl="1"/>
            <a:endParaRPr lang="en-US" sz="1600" dirty="0" smtClean="0"/>
          </a:p>
          <a:p>
            <a:pPr lvl="1">
              <a:buFont typeface="Arial" pitchFamily="34" charset="0"/>
              <a:buChar char="•"/>
            </a:pPr>
            <a:r>
              <a:rPr lang="en-US" sz="1600" dirty="0" smtClean="0"/>
              <a:t>   Because deploying to war is, for the immediately foreseeable future,  a relatively rare </a:t>
            </a:r>
          </a:p>
          <a:p>
            <a:pPr lvl="1"/>
            <a:r>
              <a:rPr lang="en-US" sz="1600" dirty="0" smtClean="0"/>
              <a:t>     occurrence, it is not a sound basis for long-term force planning decisions in “steady </a:t>
            </a:r>
          </a:p>
          <a:p>
            <a:pPr lvl="1"/>
            <a:r>
              <a:rPr lang="en-US" sz="1600" dirty="0" smtClean="0"/>
              <a:t>     state” base budgeting.</a:t>
            </a:r>
          </a:p>
          <a:p>
            <a:endParaRPr lang="en-US" sz="1400" dirty="0" smtClean="0"/>
          </a:p>
          <a:p>
            <a:r>
              <a:rPr lang="en-US" sz="1400" dirty="0" smtClean="0"/>
              <a:t> </a:t>
            </a:r>
          </a:p>
          <a:p>
            <a:endParaRPr lang="en-US" sz="1100" dirty="0" smtClean="0">
              <a:latin typeface="Arial" pitchFamily="34" charset="0"/>
              <a:cs typeface="Arial" pitchFamily="34" charset="0"/>
            </a:endParaRPr>
          </a:p>
          <a:p>
            <a:endParaRPr lang="en-US" sz="1400" dirty="0" smtClean="0"/>
          </a:p>
          <a:p>
            <a:endParaRPr lang="en-US" sz="1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76200"/>
            <a:ext cx="82296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Why the Guard Costs Less  </a:t>
            </a:r>
          </a:p>
        </p:txBody>
      </p:sp>
      <p:sp>
        <p:nvSpPr>
          <p:cNvPr id="8" name="Rectangle 7"/>
          <p:cNvSpPr/>
          <p:nvPr/>
        </p:nvSpPr>
        <p:spPr>
          <a:xfrm>
            <a:off x="228600" y="1219200"/>
            <a:ext cx="8763000" cy="4708981"/>
          </a:xfrm>
          <a:prstGeom prst="rect">
            <a:avLst/>
          </a:prstGeom>
        </p:spPr>
        <p:txBody>
          <a:bodyPr wrap="square">
            <a:spAutoFit/>
          </a:bodyPr>
          <a:lstStyle/>
          <a:p>
            <a:r>
              <a:rPr lang="en-US" sz="2000" dirty="0" smtClean="0"/>
              <a:t>The cost savings attributed to the community-based, part-time nature of the National Guard include:</a:t>
            </a:r>
          </a:p>
          <a:p>
            <a:endParaRPr lang="en-US" sz="2000" dirty="0" smtClean="0"/>
          </a:p>
          <a:p>
            <a:pPr>
              <a:buFont typeface="Arial" pitchFamily="34" charset="0"/>
              <a:buChar char="•"/>
            </a:pPr>
            <a:r>
              <a:rPr lang="en-US" sz="2000" dirty="0" smtClean="0"/>
              <a:t> Fewer pay days per year</a:t>
            </a:r>
          </a:p>
          <a:p>
            <a:pPr>
              <a:buFont typeface="Arial" pitchFamily="34" charset="0"/>
              <a:buChar char="•"/>
            </a:pPr>
            <a:r>
              <a:rPr lang="en-US" sz="2000" dirty="0" smtClean="0"/>
              <a:t> Lower medical costs</a:t>
            </a:r>
          </a:p>
          <a:p>
            <a:pPr>
              <a:buFont typeface="Arial" pitchFamily="34" charset="0"/>
              <a:buChar char="•"/>
            </a:pPr>
            <a:r>
              <a:rPr lang="en-US" sz="2000" dirty="0" smtClean="0"/>
              <a:t> Lower retirement expenditures</a:t>
            </a:r>
          </a:p>
          <a:p>
            <a:pPr>
              <a:buFont typeface="Arial" pitchFamily="34" charset="0"/>
              <a:buChar char="•"/>
            </a:pPr>
            <a:r>
              <a:rPr lang="en-US" sz="2000" dirty="0" smtClean="0"/>
              <a:t> Significantly lower training costs</a:t>
            </a:r>
          </a:p>
          <a:p>
            <a:pPr>
              <a:buFont typeface="Arial" pitchFamily="34" charset="0"/>
              <a:buChar char="•"/>
            </a:pPr>
            <a:r>
              <a:rPr lang="en-US" sz="2000" dirty="0" smtClean="0"/>
              <a:t> Virtually no cost to move to new duty stations every 2-3 yrs</a:t>
            </a:r>
          </a:p>
          <a:p>
            <a:pPr>
              <a:buFont typeface="Arial" pitchFamily="34" charset="0"/>
              <a:buChar char="•"/>
            </a:pPr>
            <a:r>
              <a:rPr lang="en-US" sz="2000" dirty="0" smtClean="0"/>
              <a:t> Fewer entitlements, including housing and food allowances</a:t>
            </a:r>
          </a:p>
          <a:p>
            <a:pPr>
              <a:buFont typeface="Arial" pitchFamily="34" charset="0"/>
              <a:buChar char="•"/>
            </a:pPr>
            <a:r>
              <a:rPr lang="en-US" sz="2000" dirty="0" smtClean="0"/>
              <a:t> Lower base support costs and services such as runways, base housing, </a:t>
            </a:r>
          </a:p>
          <a:p>
            <a:r>
              <a:rPr lang="en-US" sz="2000" dirty="0" smtClean="0"/>
              <a:t>  commissaries and child care facilities. </a:t>
            </a:r>
          </a:p>
          <a:p>
            <a:pPr>
              <a:buFont typeface="Arial" pitchFamily="34" charset="0"/>
              <a:buChar char="•"/>
            </a:pPr>
            <a:endParaRPr lang="en-US" sz="2000" dirty="0" smtClean="0"/>
          </a:p>
          <a:p>
            <a:r>
              <a:rPr lang="en-US" sz="2000" dirty="0" smtClean="0"/>
              <a:t>Additionally, National Guardsmen serve longer and retire later than their active duty component counterparts, maintaining expertise and increasing the value of their training. </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0"/>
            <a:ext cx="8229600" cy="1143000"/>
          </a:xfrm>
        </p:spPr>
        <p:txBody>
          <a:bodyPr>
            <a:noAutofit/>
          </a:bodyPr>
          <a:lstStyle/>
          <a:p>
            <a:pPr algn="r">
              <a:defRPr/>
            </a:pPr>
            <a:r>
              <a:rPr lang="en-US"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National Guard Myths vs. Facts </a:t>
            </a:r>
            <a:endPar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ontent Placeholder 9"/>
          <p:cNvSpPr>
            <a:spLocks noGrp="1"/>
          </p:cNvSpPr>
          <p:nvPr>
            <p:ph idx="1"/>
          </p:nvPr>
        </p:nvSpPr>
        <p:spPr/>
        <p:txBody>
          <a:bodyPr>
            <a:normAutofit/>
          </a:bodyPr>
          <a:lstStyle/>
          <a:p>
            <a:pPr marL="594360" indent="-457200">
              <a:buFont typeface="+mj-lt"/>
              <a:buAutoNum type="arabicPeriod"/>
            </a:pPr>
            <a:endParaRPr lang="en-US" dirty="0" smtClean="0"/>
          </a:p>
          <a:p>
            <a:pPr marL="594360" indent="-457200">
              <a:buFont typeface="+mj-lt"/>
              <a:buAutoNum type="arabicPeriod"/>
            </a:pPr>
            <a:endParaRPr lang="en-US" dirty="0" smtClean="0"/>
          </a:p>
          <a:p>
            <a:endParaRPr lang="en-US" dirty="0"/>
          </a:p>
        </p:txBody>
      </p:sp>
      <p:sp>
        <p:nvSpPr>
          <p:cNvPr id="13" name="Rectangle 12"/>
          <p:cNvSpPr/>
          <p:nvPr/>
        </p:nvSpPr>
        <p:spPr>
          <a:xfrm>
            <a:off x="0" y="1143000"/>
            <a:ext cx="8839200" cy="4832092"/>
          </a:xfrm>
          <a:prstGeom prst="rect">
            <a:avLst/>
          </a:prstGeom>
        </p:spPr>
        <p:txBody>
          <a:bodyPr wrap="square">
            <a:spAutoFit/>
          </a:bodyPr>
          <a:lstStyle/>
          <a:p>
            <a:r>
              <a:rPr lang="en-US" sz="1400" b="1" dirty="0" smtClean="0"/>
              <a:t>MYTH:  RC members are more expensive than AC members</a:t>
            </a:r>
          </a:p>
          <a:p>
            <a:r>
              <a:rPr lang="en-US" sz="1400" dirty="0" smtClean="0"/>
              <a:t>FACT:   Not according to reliable costing models from the Reserve Forces Policy Board or OSD CAPE. Or by </a:t>
            </a:r>
          </a:p>
          <a:p>
            <a:r>
              <a:rPr lang="en-US" sz="1400" dirty="0" smtClean="0"/>
              <a:t>             using basic logic when you compare paying a part-time “as needed” force to a full-time force that you </a:t>
            </a:r>
          </a:p>
          <a:p>
            <a:r>
              <a:rPr lang="en-US" sz="1400" dirty="0" smtClean="0"/>
              <a:t>             have to pay all of the time (plus housing, commissaries, child care, hospitals, etc…etc….). </a:t>
            </a:r>
          </a:p>
          <a:p>
            <a:endParaRPr lang="en-US" sz="1400" dirty="0" smtClean="0"/>
          </a:p>
          <a:p>
            <a:r>
              <a:rPr lang="en-US" sz="1400" b="1" dirty="0" smtClean="0"/>
              <a:t>MYTH:  It takes 2 years to mobilize an RC unit</a:t>
            </a:r>
          </a:p>
          <a:p>
            <a:r>
              <a:rPr lang="en-US" sz="1400" dirty="0" smtClean="0"/>
              <a:t>FACT:   The RC has demonstrated the ability to mobilize in &lt;1yr, some units are available in 72hrs.  And only a </a:t>
            </a:r>
          </a:p>
          <a:p>
            <a:r>
              <a:rPr lang="en-US" sz="1400" dirty="0" smtClean="0"/>
              <a:t>             few active units are ready at any given time. They’re not </a:t>
            </a:r>
            <a:r>
              <a:rPr lang="en-US" sz="1400" i="1" dirty="0" smtClean="0"/>
              <a:t>all</a:t>
            </a:r>
            <a:r>
              <a:rPr lang="en-US" sz="1400" dirty="0" smtClean="0"/>
              <a:t> going to go at once. </a:t>
            </a:r>
          </a:p>
          <a:p>
            <a:endParaRPr lang="en-US" sz="1400" dirty="0" smtClean="0"/>
          </a:p>
          <a:p>
            <a:r>
              <a:rPr lang="en-US" sz="1400" b="1" dirty="0" smtClean="0"/>
              <a:t>MYTH:  Employers/Families/Soldiers are tired of deployments</a:t>
            </a:r>
          </a:p>
          <a:p>
            <a:r>
              <a:rPr lang="en-US" sz="1400" dirty="0" smtClean="0"/>
              <a:t>FACT:   The “Status of Forces” survey counters this statement, and employers indicate they will continue to  </a:t>
            </a:r>
          </a:p>
          <a:p>
            <a:r>
              <a:rPr lang="en-US" sz="1400" dirty="0" smtClean="0"/>
              <a:t>             support their military members. Predictability is all they ask.</a:t>
            </a:r>
          </a:p>
          <a:p>
            <a:endParaRPr lang="en-US" sz="1400" dirty="0" smtClean="0"/>
          </a:p>
          <a:p>
            <a:r>
              <a:rPr lang="en-US" sz="1400" b="1" dirty="0" smtClean="0"/>
              <a:t>MYTH:  The RC is inaccessible</a:t>
            </a:r>
          </a:p>
          <a:p>
            <a:r>
              <a:rPr lang="en-US" sz="1400" dirty="0" smtClean="0"/>
              <a:t>FACT:    The RC has proven to be accessible and hasn’t turned </a:t>
            </a:r>
          </a:p>
          <a:p>
            <a:r>
              <a:rPr lang="en-US" sz="1400" dirty="0" smtClean="0"/>
              <a:t>              down a single request. </a:t>
            </a:r>
          </a:p>
          <a:p>
            <a:r>
              <a:rPr lang="en-US" sz="1400" dirty="0" smtClean="0"/>
              <a:t>              </a:t>
            </a:r>
          </a:p>
          <a:p>
            <a:r>
              <a:rPr lang="en-US" sz="1400" b="1" dirty="0" smtClean="0"/>
              <a:t>MYTH:  RC members are “Weekend Warriors”</a:t>
            </a:r>
          </a:p>
          <a:p>
            <a:r>
              <a:rPr lang="en-US" sz="1400" dirty="0" smtClean="0"/>
              <a:t>FACT:   Since 9/11, the ARNG as an Operational Reserve</a:t>
            </a:r>
          </a:p>
          <a:p>
            <a:r>
              <a:rPr lang="en-US" sz="1400" dirty="0" smtClean="0"/>
              <a:t>             has contributed </a:t>
            </a:r>
            <a:r>
              <a:rPr lang="en-US" sz="1400" i="1" dirty="0" smtClean="0"/>
              <a:t>significantly</a:t>
            </a:r>
            <a:r>
              <a:rPr lang="en-US" sz="1400" dirty="0" smtClean="0"/>
              <a:t> towards contingency </a:t>
            </a:r>
          </a:p>
          <a:p>
            <a:r>
              <a:rPr lang="en-US" sz="1400" dirty="0" smtClean="0"/>
              <a:t>             operations with over 750,000 mobilizations.    </a:t>
            </a:r>
          </a:p>
          <a:p>
            <a:endParaRPr lang="en-US" sz="1400" dirty="0" smtClean="0"/>
          </a:p>
        </p:txBody>
      </p:sp>
      <p:sp>
        <p:nvSpPr>
          <p:cNvPr id="14" name="Rectangle 13"/>
          <p:cNvSpPr/>
          <p:nvPr/>
        </p:nvSpPr>
        <p:spPr>
          <a:xfrm>
            <a:off x="304800" y="6258580"/>
            <a:ext cx="8534400" cy="523220"/>
          </a:xfrm>
          <a:prstGeom prst="rect">
            <a:avLst/>
          </a:prstGeom>
        </p:spPr>
        <p:txBody>
          <a:bodyPr wrap="square">
            <a:spAutoFit/>
          </a:bodyPr>
          <a:lstStyle/>
          <a:p>
            <a:pPr lvl="0" algn="ctr" fontAlgn="auto">
              <a:spcAft>
                <a:spcPts val="0"/>
              </a:spcAft>
              <a:defRPr/>
            </a:pPr>
            <a:r>
              <a:rPr lang="en-US" sz="2800" b="1" dirty="0" smtClean="0">
                <a:ln w="6350">
                  <a:noFill/>
                </a:ln>
                <a:solidFill>
                  <a:srgbClr val="002060"/>
                </a:solidFill>
                <a:effectLst>
                  <a:outerShdw blurRad="38100" dist="38100" dir="2700000" algn="tl">
                    <a:srgbClr val="C0C0C0"/>
                  </a:outerShdw>
                </a:effectLst>
              </a:rPr>
              <a:t>Trust Us, We’ve Heard It All</a:t>
            </a:r>
          </a:p>
        </p:txBody>
      </p:sp>
      <p:pic>
        <p:nvPicPr>
          <p:cNvPr id="22532" name="Picture 4"/>
          <p:cNvPicPr>
            <a:picLocks noChangeAspect="1" noChangeArrowheads="1"/>
          </p:cNvPicPr>
          <p:nvPr/>
        </p:nvPicPr>
        <p:blipFill>
          <a:blip r:embed="rId3" cstate="print"/>
          <a:srcRect/>
          <a:stretch>
            <a:fillRect/>
          </a:stretch>
        </p:blipFill>
        <p:spPr bwMode="auto">
          <a:xfrm>
            <a:off x="5562600" y="3810000"/>
            <a:ext cx="3376520" cy="21907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36970</TotalTime>
  <Words>2300</Words>
  <Application>Microsoft Office PowerPoint</Application>
  <PresentationFormat>On-screen Show (4:3)</PresentationFormat>
  <Paragraphs>410</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Apex</vt:lpstr>
      <vt:lpstr>Slide</vt:lpstr>
      <vt:lpstr>Slide 1</vt:lpstr>
      <vt:lpstr>America’s Defense:  What the Founding Fathers Had In Mind </vt:lpstr>
      <vt:lpstr>A Dual-Mission Force</vt:lpstr>
      <vt:lpstr>Striking the Right Balance</vt:lpstr>
      <vt:lpstr>Budget Cutting</vt:lpstr>
      <vt:lpstr>What Does the Guard Cost –  Not Mobilized</vt:lpstr>
      <vt:lpstr>What Does the Guard Cost –  When Mobilized</vt:lpstr>
      <vt:lpstr>Why the Guard Costs Less  </vt:lpstr>
      <vt:lpstr>National Guard Myths vs. Facts </vt:lpstr>
      <vt:lpstr>Training Days</vt:lpstr>
      <vt:lpstr>Growing and Downsizing</vt:lpstr>
      <vt:lpstr>BCT and End Strength Comparison: Active Army vs. Guard</vt:lpstr>
      <vt:lpstr>Actual Proposed Cuts under Sequestration</vt:lpstr>
      <vt:lpstr>Army Aviation Plans Guts Guard</vt:lpstr>
      <vt:lpstr>Slide 15</vt:lpstr>
      <vt:lpstr>Proposals</vt:lpstr>
      <vt:lpstr>Offering Alternatives</vt:lpstr>
      <vt:lpstr>The Way Ahead</vt:lpstr>
    </vt:vector>
  </TitlesOfParts>
  <Company>Dell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National Guard</dc:title>
  <dc:creator>Preferred Customer</dc:creator>
  <cp:lastModifiedBy>Annie Lively</cp:lastModifiedBy>
  <cp:revision>3338</cp:revision>
  <cp:lastPrinted>1998-03-23T17:18:36Z</cp:lastPrinted>
  <dcterms:created xsi:type="dcterms:W3CDTF">1998-02-05T20:28:04Z</dcterms:created>
  <dcterms:modified xsi:type="dcterms:W3CDTF">2014-01-30T14:50:43Z</dcterms:modified>
</cp:coreProperties>
</file>